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tiff" ContentType="image/tiff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382" r:id="rId2"/>
    <p:sldId id="457" r:id="rId3"/>
    <p:sldId id="485" r:id="rId4"/>
    <p:sldId id="463" r:id="rId5"/>
    <p:sldId id="384" r:id="rId6"/>
    <p:sldId id="387" r:id="rId7"/>
    <p:sldId id="388" r:id="rId8"/>
    <p:sldId id="397" r:id="rId9"/>
    <p:sldId id="400" r:id="rId10"/>
    <p:sldId id="483" r:id="rId11"/>
    <p:sldId id="486" r:id="rId12"/>
    <p:sldId id="527" r:id="rId13"/>
    <p:sldId id="522" r:id="rId14"/>
    <p:sldId id="530" r:id="rId15"/>
    <p:sldId id="523" r:id="rId16"/>
    <p:sldId id="524" r:id="rId17"/>
    <p:sldId id="525" r:id="rId18"/>
    <p:sldId id="526" r:id="rId19"/>
    <p:sldId id="521" r:id="rId20"/>
    <p:sldId id="519" r:id="rId21"/>
    <p:sldId id="489" r:id="rId22"/>
    <p:sldId id="488" r:id="rId23"/>
    <p:sldId id="490" r:id="rId24"/>
    <p:sldId id="492" r:id="rId25"/>
    <p:sldId id="475" r:id="rId26"/>
    <p:sldId id="405" r:id="rId27"/>
    <p:sldId id="406" r:id="rId28"/>
    <p:sldId id="555" r:id="rId29"/>
    <p:sldId id="556" r:id="rId30"/>
    <p:sldId id="408" r:id="rId31"/>
    <p:sldId id="409" r:id="rId32"/>
    <p:sldId id="410" r:id="rId33"/>
    <p:sldId id="412" r:id="rId34"/>
    <p:sldId id="413" r:id="rId35"/>
    <p:sldId id="414" r:id="rId36"/>
    <p:sldId id="480" r:id="rId37"/>
    <p:sldId id="484" r:id="rId38"/>
    <p:sldId id="477" r:id="rId39"/>
    <p:sldId id="419" r:id="rId40"/>
    <p:sldId id="420" r:id="rId41"/>
    <p:sldId id="418" r:id="rId42"/>
    <p:sldId id="421" r:id="rId43"/>
    <p:sldId id="539" r:id="rId44"/>
    <p:sldId id="557" r:id="rId45"/>
    <p:sldId id="540" r:id="rId46"/>
    <p:sldId id="541" r:id="rId47"/>
    <p:sldId id="542" r:id="rId48"/>
    <p:sldId id="558" r:id="rId49"/>
    <p:sldId id="559" r:id="rId50"/>
    <p:sldId id="560" r:id="rId51"/>
    <p:sldId id="561" r:id="rId52"/>
    <p:sldId id="543" r:id="rId53"/>
    <p:sldId id="544" r:id="rId54"/>
    <p:sldId id="545" r:id="rId55"/>
    <p:sldId id="547" r:id="rId56"/>
    <p:sldId id="554" r:id="rId57"/>
    <p:sldId id="548" r:id="rId58"/>
    <p:sldId id="549" r:id="rId59"/>
    <p:sldId id="550" r:id="rId60"/>
    <p:sldId id="551" r:id="rId61"/>
    <p:sldId id="552" r:id="rId62"/>
    <p:sldId id="553" r:id="rId63"/>
    <p:sldId id="537" r:id="rId64"/>
    <p:sldId id="496" r:id="rId65"/>
    <p:sldId id="497" r:id="rId66"/>
    <p:sldId id="498" r:id="rId67"/>
    <p:sldId id="499" r:id="rId68"/>
    <p:sldId id="500" r:id="rId69"/>
    <p:sldId id="501" r:id="rId70"/>
    <p:sldId id="502" r:id="rId71"/>
    <p:sldId id="439" r:id="rId72"/>
    <p:sldId id="440" r:id="rId73"/>
    <p:sldId id="442" r:id="rId74"/>
    <p:sldId id="445" r:id="rId75"/>
    <p:sldId id="446" r:id="rId76"/>
    <p:sldId id="447" r:id="rId77"/>
    <p:sldId id="448" r:id="rId78"/>
    <p:sldId id="478" r:id="rId79"/>
    <p:sldId id="269" r:id="rId80"/>
    <p:sldId id="268" r:id="rId81"/>
    <p:sldId id="376" r:id="rId82"/>
    <p:sldId id="278" r:id="rId83"/>
    <p:sldId id="508" r:id="rId84"/>
    <p:sldId id="516" r:id="rId85"/>
    <p:sldId id="510" r:id="rId86"/>
    <p:sldId id="381" r:id="rId87"/>
    <p:sldId id="511" r:id="rId88"/>
    <p:sldId id="512" r:id="rId89"/>
    <p:sldId id="513" r:id="rId90"/>
    <p:sldId id="282" r:id="rId91"/>
    <p:sldId id="514" r:id="rId92"/>
    <p:sldId id="515" r:id="rId93"/>
    <p:sldId id="518" r:id="rId94"/>
    <p:sldId id="479" r:id="rId95"/>
    <p:sldId id="283" r:id="rId96"/>
    <p:sldId id="287" r:id="rId97"/>
    <p:sldId id="275" r:id="rId98"/>
    <p:sldId id="288" r:id="rId99"/>
    <p:sldId id="274" r:id="rId100"/>
    <p:sldId id="265" r:id="rId101"/>
    <p:sldId id="289" r:id="rId102"/>
    <p:sldId id="380" r:id="rId103"/>
    <p:sldId id="481" r:id="rId104"/>
    <p:sldId id="482" r:id="rId105"/>
    <p:sldId id="297" r:id="rId106"/>
    <p:sldId id="532" r:id="rId107"/>
    <p:sldId id="462" r:id="rId108"/>
    <p:sldId id="493" r:id="rId109"/>
    <p:sldId id="474" r:id="rId110"/>
    <p:sldId id="503" r:id="rId111"/>
    <p:sldId id="504" r:id="rId112"/>
    <p:sldId id="505" r:id="rId113"/>
    <p:sldId id="506" r:id="rId114"/>
    <p:sldId id="509" r:id="rId115"/>
    <p:sldId id="517" r:id="rId116"/>
    <p:sldId id="528" r:id="rId117"/>
    <p:sldId id="529" r:id="rId118"/>
    <p:sldId id="531" r:id="rId119"/>
    <p:sldId id="533" r:id="rId120"/>
    <p:sldId id="534" r:id="rId121"/>
    <p:sldId id="535" r:id="rId122"/>
    <p:sldId id="536" r:id="rId123"/>
    <p:sldId id="538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779AD"/>
    <a:srgbClr val="33CCFF"/>
    <a:srgbClr val="99FF33"/>
    <a:srgbClr val="FF3131"/>
    <a:srgbClr val="FF00FF"/>
    <a:srgbClr val="0000FF"/>
    <a:srgbClr val="CCFFFF"/>
    <a:srgbClr val="00FFFF"/>
    <a:srgbClr val="FF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5" autoAdjust="0"/>
    <p:restoredTop sz="93979" autoAdjust="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outlineViewPr>
    <p:cViewPr>
      <p:scale>
        <a:sx n="33" d="100"/>
        <a:sy n="33" d="100"/>
      </p:scale>
      <p:origin x="0" y="-91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0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60508-CE25-4B8E-8C00-635B1E34BDD5}" type="doc">
      <dgm:prSet loTypeId="urn:microsoft.com/office/officeart/2005/8/layout/hierarchy2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5747C8-D7A1-4634-AFF7-6EC1619433B1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Spatial Relations</a:t>
          </a:r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C63E0B-D20D-49D8-95AA-F1D0F73032B6}" type="parTrans" cxnId="{1150FE19-252B-430A-B077-86F99255A039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82D3E7-66E0-479D-B86A-DDC2DBFB1963}" type="sibTrans" cxnId="{1150FE19-252B-430A-B077-86F99255A039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FA9EF5-C498-48BE-BB20-125F9624A580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Spatial Relations (SSR)</a:t>
          </a:r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D3B23E-0729-4879-99EC-4AF9EB6F94B6}" type="parTrans" cxnId="{D5B23462-7019-4551-A160-07D42FF0573A}">
      <dgm:prSet custT="1"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A77524-DA5F-49A8-B3EB-47CAEEC65C17}" type="sibTrans" cxnId="{D5B23462-7019-4551-A160-07D42FF0573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F262EB-C14B-4835-88A8-C6266D867F3A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Spatial Relations (DSR)</a:t>
          </a:r>
          <a:endParaRPr lang="en-US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C17AD2-7938-4C75-A276-CF45AAB69C35}" type="parTrans" cxnId="{F63495FE-A6D2-4D41-BC25-E592570B9FDC}">
      <dgm:prSet custT="1"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4FC866-1B8A-4928-8939-61E30E5022D6}" type="sibTrans" cxnId="{F63495FE-A6D2-4D41-BC25-E592570B9FDC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80C3B8-F2DB-4132-A037-2F72AA128010}" type="pres">
      <dgm:prSet presAssocID="{D0360508-CE25-4B8E-8C00-635B1E34BDD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1D0852-6B4B-498A-8A86-595CE5B841E6}" type="pres">
      <dgm:prSet presAssocID="{AA5747C8-D7A1-4634-AFF7-6EC1619433B1}" presName="root1" presStyleCnt="0"/>
      <dgm:spPr/>
    </dgm:pt>
    <dgm:pt modelId="{B223F8BB-9770-4F33-8F8B-E45BEF00439D}" type="pres">
      <dgm:prSet presAssocID="{AA5747C8-D7A1-4634-AFF7-6EC1619433B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BB4090-6D37-446A-A367-D75C573D7D1E}" type="pres">
      <dgm:prSet presAssocID="{AA5747C8-D7A1-4634-AFF7-6EC1619433B1}" presName="level2hierChild" presStyleCnt="0"/>
      <dgm:spPr/>
    </dgm:pt>
    <dgm:pt modelId="{460207B7-4E7C-42AB-B578-E9F81DE6A22F}" type="pres">
      <dgm:prSet presAssocID="{E6D3B23E-0729-4879-99EC-4AF9EB6F94B6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D253E71D-ED8A-43CE-A54F-5EAE02CB8C5A}" type="pres">
      <dgm:prSet presAssocID="{E6D3B23E-0729-4879-99EC-4AF9EB6F94B6}" presName="connTx" presStyleLbl="parChTrans1D2" presStyleIdx="0" presStyleCnt="2"/>
      <dgm:spPr/>
      <dgm:t>
        <a:bodyPr/>
        <a:lstStyle/>
        <a:p>
          <a:endParaRPr lang="en-US"/>
        </a:p>
      </dgm:t>
    </dgm:pt>
    <dgm:pt modelId="{9296CCCB-E365-4D62-ADE4-83A6CC11B2E4}" type="pres">
      <dgm:prSet presAssocID="{D0FA9EF5-C498-48BE-BB20-125F9624A580}" presName="root2" presStyleCnt="0"/>
      <dgm:spPr/>
    </dgm:pt>
    <dgm:pt modelId="{1C46D3DE-8F9C-412D-AEDD-BEA9A86D73FA}" type="pres">
      <dgm:prSet presAssocID="{D0FA9EF5-C498-48BE-BB20-125F9624A580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5F1443-A972-4C49-A572-489E26712C1D}" type="pres">
      <dgm:prSet presAssocID="{D0FA9EF5-C498-48BE-BB20-125F9624A580}" presName="level3hierChild" presStyleCnt="0"/>
      <dgm:spPr/>
    </dgm:pt>
    <dgm:pt modelId="{7A73532D-249E-4A4F-B2A8-E4E5B21C22D0}" type="pres">
      <dgm:prSet presAssocID="{3DC17AD2-7938-4C75-A276-CF45AAB69C35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C467B9B2-A5D4-461C-8798-5596198926BA}" type="pres">
      <dgm:prSet presAssocID="{3DC17AD2-7938-4C75-A276-CF45AAB69C35}" presName="connTx" presStyleLbl="parChTrans1D2" presStyleIdx="1" presStyleCnt="2"/>
      <dgm:spPr/>
      <dgm:t>
        <a:bodyPr/>
        <a:lstStyle/>
        <a:p>
          <a:endParaRPr lang="en-US"/>
        </a:p>
      </dgm:t>
    </dgm:pt>
    <dgm:pt modelId="{0A83038A-57FE-46F3-B3B0-5FC16E5100A9}" type="pres">
      <dgm:prSet presAssocID="{99F262EB-C14B-4835-88A8-C6266D867F3A}" presName="root2" presStyleCnt="0"/>
      <dgm:spPr/>
    </dgm:pt>
    <dgm:pt modelId="{96F1E3E5-5A0F-4A89-B629-3CBE61046883}" type="pres">
      <dgm:prSet presAssocID="{99F262EB-C14B-4835-88A8-C6266D867F3A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613081-E25C-46D1-AA11-042B7F08FC5A}" type="pres">
      <dgm:prSet presAssocID="{99F262EB-C14B-4835-88A8-C6266D867F3A}" presName="level3hierChild" presStyleCnt="0"/>
      <dgm:spPr/>
    </dgm:pt>
  </dgm:ptLst>
  <dgm:cxnLst>
    <dgm:cxn modelId="{0D97EFC4-9B85-4888-8F7E-59B11CD0E166}" type="presOf" srcId="{3DC17AD2-7938-4C75-A276-CF45AAB69C35}" destId="{C467B9B2-A5D4-461C-8798-5596198926BA}" srcOrd="1" destOrd="0" presId="urn:microsoft.com/office/officeart/2005/8/layout/hierarchy2"/>
    <dgm:cxn modelId="{6CDC4B08-8915-44D3-8ABF-CE804F26C2BA}" type="presOf" srcId="{E6D3B23E-0729-4879-99EC-4AF9EB6F94B6}" destId="{D253E71D-ED8A-43CE-A54F-5EAE02CB8C5A}" srcOrd="1" destOrd="0" presId="urn:microsoft.com/office/officeart/2005/8/layout/hierarchy2"/>
    <dgm:cxn modelId="{F63495FE-A6D2-4D41-BC25-E592570B9FDC}" srcId="{AA5747C8-D7A1-4634-AFF7-6EC1619433B1}" destId="{99F262EB-C14B-4835-88A8-C6266D867F3A}" srcOrd="1" destOrd="0" parTransId="{3DC17AD2-7938-4C75-A276-CF45AAB69C35}" sibTransId="{D54FC866-1B8A-4928-8939-61E30E5022D6}"/>
    <dgm:cxn modelId="{D5B23462-7019-4551-A160-07D42FF0573A}" srcId="{AA5747C8-D7A1-4634-AFF7-6EC1619433B1}" destId="{D0FA9EF5-C498-48BE-BB20-125F9624A580}" srcOrd="0" destOrd="0" parTransId="{E6D3B23E-0729-4879-99EC-4AF9EB6F94B6}" sibTransId="{C0A77524-DA5F-49A8-B3EB-47CAEEC65C17}"/>
    <dgm:cxn modelId="{314B8A74-A4A1-4214-A596-51DCE35215C8}" type="presOf" srcId="{E6D3B23E-0729-4879-99EC-4AF9EB6F94B6}" destId="{460207B7-4E7C-42AB-B578-E9F81DE6A22F}" srcOrd="0" destOrd="0" presId="urn:microsoft.com/office/officeart/2005/8/layout/hierarchy2"/>
    <dgm:cxn modelId="{5622B53B-7A47-438D-BF01-D3F380EAAA7E}" type="presOf" srcId="{D0FA9EF5-C498-48BE-BB20-125F9624A580}" destId="{1C46D3DE-8F9C-412D-AEDD-BEA9A86D73FA}" srcOrd="0" destOrd="0" presId="urn:microsoft.com/office/officeart/2005/8/layout/hierarchy2"/>
    <dgm:cxn modelId="{34C6EB73-AA2F-46D6-AAC0-EB0A277F4B46}" type="presOf" srcId="{99F262EB-C14B-4835-88A8-C6266D867F3A}" destId="{96F1E3E5-5A0F-4A89-B629-3CBE61046883}" srcOrd="0" destOrd="0" presId="urn:microsoft.com/office/officeart/2005/8/layout/hierarchy2"/>
    <dgm:cxn modelId="{C793E2BC-7255-4007-BCD6-334F7189C499}" type="presOf" srcId="{3DC17AD2-7938-4C75-A276-CF45AAB69C35}" destId="{7A73532D-249E-4A4F-B2A8-E4E5B21C22D0}" srcOrd="0" destOrd="0" presId="urn:microsoft.com/office/officeart/2005/8/layout/hierarchy2"/>
    <dgm:cxn modelId="{1150FE19-252B-430A-B077-86F99255A039}" srcId="{D0360508-CE25-4B8E-8C00-635B1E34BDD5}" destId="{AA5747C8-D7A1-4634-AFF7-6EC1619433B1}" srcOrd="0" destOrd="0" parTransId="{4DC63E0B-D20D-49D8-95AA-F1D0F73032B6}" sibTransId="{FB82D3E7-66E0-479D-B86A-DDC2DBFB1963}"/>
    <dgm:cxn modelId="{898FD603-627F-486B-ADA9-1A9C33C160F1}" type="presOf" srcId="{AA5747C8-D7A1-4634-AFF7-6EC1619433B1}" destId="{B223F8BB-9770-4F33-8F8B-E45BEF00439D}" srcOrd="0" destOrd="0" presId="urn:microsoft.com/office/officeart/2005/8/layout/hierarchy2"/>
    <dgm:cxn modelId="{648E5708-C0B0-4D4C-ACB1-C8ED7407604E}" type="presOf" srcId="{D0360508-CE25-4B8E-8C00-635B1E34BDD5}" destId="{A280C3B8-F2DB-4132-A037-2F72AA128010}" srcOrd="0" destOrd="0" presId="urn:microsoft.com/office/officeart/2005/8/layout/hierarchy2"/>
    <dgm:cxn modelId="{281EB2CC-9720-4B15-AB40-23CD25EF4813}" type="presParOf" srcId="{A280C3B8-F2DB-4132-A037-2F72AA128010}" destId="{561D0852-6B4B-498A-8A86-595CE5B841E6}" srcOrd="0" destOrd="0" presId="urn:microsoft.com/office/officeart/2005/8/layout/hierarchy2"/>
    <dgm:cxn modelId="{77EC9E44-9123-4970-AD2F-106CE1513DA3}" type="presParOf" srcId="{561D0852-6B4B-498A-8A86-595CE5B841E6}" destId="{B223F8BB-9770-4F33-8F8B-E45BEF00439D}" srcOrd="0" destOrd="0" presId="urn:microsoft.com/office/officeart/2005/8/layout/hierarchy2"/>
    <dgm:cxn modelId="{90198BE1-08BB-42E5-83E4-DEBED3EC634E}" type="presParOf" srcId="{561D0852-6B4B-498A-8A86-595CE5B841E6}" destId="{FFBB4090-6D37-446A-A367-D75C573D7D1E}" srcOrd="1" destOrd="0" presId="urn:microsoft.com/office/officeart/2005/8/layout/hierarchy2"/>
    <dgm:cxn modelId="{82955C2C-88DC-4EBA-BE3E-8D825412766A}" type="presParOf" srcId="{FFBB4090-6D37-446A-A367-D75C573D7D1E}" destId="{460207B7-4E7C-42AB-B578-E9F81DE6A22F}" srcOrd="0" destOrd="0" presId="urn:microsoft.com/office/officeart/2005/8/layout/hierarchy2"/>
    <dgm:cxn modelId="{135BC496-B695-42C4-B200-6EF8A12B3CB5}" type="presParOf" srcId="{460207B7-4E7C-42AB-B578-E9F81DE6A22F}" destId="{D253E71D-ED8A-43CE-A54F-5EAE02CB8C5A}" srcOrd="0" destOrd="0" presId="urn:microsoft.com/office/officeart/2005/8/layout/hierarchy2"/>
    <dgm:cxn modelId="{72B45E08-6D29-4E19-B2A7-F34DF93C5C44}" type="presParOf" srcId="{FFBB4090-6D37-446A-A367-D75C573D7D1E}" destId="{9296CCCB-E365-4D62-ADE4-83A6CC11B2E4}" srcOrd="1" destOrd="0" presId="urn:microsoft.com/office/officeart/2005/8/layout/hierarchy2"/>
    <dgm:cxn modelId="{4F078EAB-A80C-4E24-BC06-E63B45A70225}" type="presParOf" srcId="{9296CCCB-E365-4D62-ADE4-83A6CC11B2E4}" destId="{1C46D3DE-8F9C-412D-AEDD-BEA9A86D73FA}" srcOrd="0" destOrd="0" presId="urn:microsoft.com/office/officeart/2005/8/layout/hierarchy2"/>
    <dgm:cxn modelId="{58A5F17E-FAD6-41B8-9048-EE940FA8D5F4}" type="presParOf" srcId="{9296CCCB-E365-4D62-ADE4-83A6CC11B2E4}" destId="{9F5F1443-A972-4C49-A572-489E26712C1D}" srcOrd="1" destOrd="0" presId="urn:microsoft.com/office/officeart/2005/8/layout/hierarchy2"/>
    <dgm:cxn modelId="{7E6892F3-31AD-41FF-9A55-770C19B71809}" type="presParOf" srcId="{FFBB4090-6D37-446A-A367-D75C573D7D1E}" destId="{7A73532D-249E-4A4F-B2A8-E4E5B21C22D0}" srcOrd="2" destOrd="0" presId="urn:microsoft.com/office/officeart/2005/8/layout/hierarchy2"/>
    <dgm:cxn modelId="{7C83232F-6857-4A3C-8FF9-595C3BA3EC47}" type="presParOf" srcId="{7A73532D-249E-4A4F-B2A8-E4E5B21C22D0}" destId="{C467B9B2-A5D4-461C-8798-5596198926BA}" srcOrd="0" destOrd="0" presId="urn:microsoft.com/office/officeart/2005/8/layout/hierarchy2"/>
    <dgm:cxn modelId="{622047B8-5A8D-43E1-9569-D1AC9A67F2CD}" type="presParOf" srcId="{FFBB4090-6D37-446A-A367-D75C573D7D1E}" destId="{0A83038A-57FE-46F3-B3B0-5FC16E5100A9}" srcOrd="3" destOrd="0" presId="urn:microsoft.com/office/officeart/2005/8/layout/hierarchy2"/>
    <dgm:cxn modelId="{22C99484-8F81-4A5B-A237-A771F5996373}" type="presParOf" srcId="{0A83038A-57FE-46F3-B3B0-5FC16E5100A9}" destId="{96F1E3E5-5A0F-4A89-B629-3CBE61046883}" srcOrd="0" destOrd="0" presId="urn:microsoft.com/office/officeart/2005/8/layout/hierarchy2"/>
    <dgm:cxn modelId="{DA8B67A0-568A-4E1B-AEEE-281ABDC351FD}" type="presParOf" srcId="{0A83038A-57FE-46F3-B3B0-5FC16E5100A9}" destId="{98613081-E25C-46D1-AA11-042B7F08FC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F3F9C9-B212-4662-87D6-582A24AB3CE1}" type="doc">
      <dgm:prSet loTypeId="urn:microsoft.com/office/officeart/2005/8/layout/hProcess9" loCatId="process" qsTypeId="urn:microsoft.com/office/officeart/2005/8/quickstyle/3d5" qsCatId="3D" csTypeId="urn:microsoft.com/office/officeart/2005/8/colors/colorful5" csCatId="colorful" phldr="1"/>
      <dgm:spPr/>
    </dgm:pt>
    <dgm:pt modelId="{8C6DAD12-19D4-4284-B2C6-93BBE9E9CD37}">
      <dgm:prSet phldrT="[Text]" custT="1"/>
      <dgm:spPr/>
      <dgm:t>
        <a:bodyPr/>
        <a:lstStyle/>
        <a:p>
          <a:r>
            <a:rPr lang="en-US" sz="2800" b="1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Manipulation Classification by ESEC</a:t>
          </a:r>
          <a:endParaRPr lang="en-US" sz="2800" b="1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EF9405-0380-44BB-B945-09DE5AB34A90}" type="parTrans" cxnId="{7D595484-024F-46A8-AAB4-948C6843B13D}">
      <dgm:prSet/>
      <dgm:spPr/>
      <dgm:t>
        <a:bodyPr/>
        <a:lstStyle/>
        <a:p>
          <a:endParaRPr lang="en-US" sz="2800" b="1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8B11B7-D083-49AD-A655-61206843541D}" type="sibTrans" cxnId="{7D595484-024F-46A8-AAB4-948C6843B13D}">
      <dgm:prSet/>
      <dgm:spPr/>
      <dgm:t>
        <a:bodyPr/>
        <a:lstStyle/>
        <a:p>
          <a:endParaRPr lang="en-US" sz="2800" b="1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277364-57D2-440C-94A8-626642A42DCC}">
      <dgm:prSet phldrT="[Text]" custT="1"/>
      <dgm:spPr/>
      <dgm:t>
        <a:bodyPr/>
        <a:lstStyle/>
        <a:p>
          <a:r>
            <a:rPr lang="en-US" sz="2800" b="1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Discrimination Ability by ESEC</a:t>
          </a:r>
          <a:endParaRPr lang="en-US" sz="2800" b="1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E5A707-9890-4671-9883-EBEBE5E8A7C7}" type="parTrans" cxnId="{9E806DC1-1A1D-4B35-B75A-6D1B3DCA0707}">
      <dgm:prSet/>
      <dgm:spPr/>
      <dgm:t>
        <a:bodyPr/>
        <a:lstStyle/>
        <a:p>
          <a:endParaRPr lang="en-US" sz="2800" b="1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8CAC2A-E0EB-494B-BB3F-03E4A41D12F0}" type="sibTrans" cxnId="{9E806DC1-1A1D-4B35-B75A-6D1B3DCA0707}">
      <dgm:prSet/>
      <dgm:spPr/>
      <dgm:t>
        <a:bodyPr/>
        <a:lstStyle/>
        <a:p>
          <a:endParaRPr lang="en-US" sz="2800" b="1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09DD59-A493-41EF-B5C1-ED930F1F8E6D}">
      <dgm:prSet phldrT="[Text]" custT="1"/>
      <dgm:spPr/>
      <dgm:t>
        <a:bodyPr/>
        <a:lstStyle/>
        <a:p>
          <a:r>
            <a:rPr lang="en-US" sz="2800" b="1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Prediction by ESEC</a:t>
          </a:r>
          <a:endParaRPr lang="en-US" sz="2800" b="1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A1112B-1280-4BD9-A879-ACE80D8EF281}" type="parTrans" cxnId="{C82DFEB3-E678-4BC2-AC34-0F029DA7007B}">
      <dgm:prSet/>
      <dgm:spPr/>
      <dgm:t>
        <a:bodyPr/>
        <a:lstStyle/>
        <a:p>
          <a:endParaRPr lang="en-US" sz="2800" b="1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C9C85F-1421-48FA-8526-8FA6B4CCCE0A}" type="sibTrans" cxnId="{C82DFEB3-E678-4BC2-AC34-0F029DA7007B}">
      <dgm:prSet/>
      <dgm:spPr/>
      <dgm:t>
        <a:bodyPr/>
        <a:lstStyle/>
        <a:p>
          <a:endParaRPr lang="en-US" sz="2800" b="1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A9A260-919B-4771-A6A2-E8AA80AFAD40}" type="pres">
      <dgm:prSet presAssocID="{71F3F9C9-B212-4662-87D6-582A24AB3CE1}" presName="CompostProcess" presStyleCnt="0">
        <dgm:presLayoutVars>
          <dgm:dir/>
          <dgm:resizeHandles val="exact"/>
        </dgm:presLayoutVars>
      </dgm:prSet>
      <dgm:spPr/>
    </dgm:pt>
    <dgm:pt modelId="{E8A59878-E41A-4FFE-BD14-6DF9DD8A730A}" type="pres">
      <dgm:prSet presAssocID="{71F3F9C9-B212-4662-87D6-582A24AB3CE1}" presName="arrow" presStyleLbl="bgShp" presStyleIdx="0" presStyleCnt="1"/>
      <dgm:spPr/>
    </dgm:pt>
    <dgm:pt modelId="{2E04D12F-C59A-48A8-A168-25AF22E35D42}" type="pres">
      <dgm:prSet presAssocID="{71F3F9C9-B212-4662-87D6-582A24AB3CE1}" presName="linearProcess" presStyleCnt="0"/>
      <dgm:spPr/>
    </dgm:pt>
    <dgm:pt modelId="{699E1E8C-093D-4E25-BFDC-5E48FCBC88B8}" type="pres">
      <dgm:prSet presAssocID="{8C6DAD12-19D4-4284-B2C6-93BBE9E9CD3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8ADDF-601C-4692-B33B-93B397E4EFAD}" type="pres">
      <dgm:prSet presAssocID="{5C8B11B7-D083-49AD-A655-61206843541D}" presName="sibTrans" presStyleCnt="0"/>
      <dgm:spPr/>
    </dgm:pt>
    <dgm:pt modelId="{A36BD103-D9E7-4C80-B160-18B3B458AF75}" type="pres">
      <dgm:prSet presAssocID="{1A277364-57D2-440C-94A8-626642A42DC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7822E-2125-4FDF-8978-3D4F275DA4B6}" type="pres">
      <dgm:prSet presAssocID="{6B8CAC2A-E0EB-494B-BB3F-03E4A41D12F0}" presName="sibTrans" presStyleCnt="0"/>
      <dgm:spPr/>
    </dgm:pt>
    <dgm:pt modelId="{3C6F1DF8-8D4F-4647-A172-F26777A04529}" type="pres">
      <dgm:prSet presAssocID="{1509DD59-A493-41EF-B5C1-ED930F1F8E6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595484-024F-46A8-AAB4-948C6843B13D}" srcId="{71F3F9C9-B212-4662-87D6-582A24AB3CE1}" destId="{8C6DAD12-19D4-4284-B2C6-93BBE9E9CD37}" srcOrd="0" destOrd="0" parTransId="{E6EF9405-0380-44BB-B945-09DE5AB34A90}" sibTransId="{5C8B11B7-D083-49AD-A655-61206843541D}"/>
    <dgm:cxn modelId="{6CE582F8-0561-4DD6-B92C-57A349E2FE55}" type="presOf" srcId="{71F3F9C9-B212-4662-87D6-582A24AB3CE1}" destId="{D7A9A260-919B-4771-A6A2-E8AA80AFAD40}" srcOrd="0" destOrd="0" presId="urn:microsoft.com/office/officeart/2005/8/layout/hProcess9"/>
    <dgm:cxn modelId="{1CCFE241-FF62-45EB-ACA9-599CC6EDF24D}" type="presOf" srcId="{1509DD59-A493-41EF-B5C1-ED930F1F8E6D}" destId="{3C6F1DF8-8D4F-4647-A172-F26777A04529}" srcOrd="0" destOrd="0" presId="urn:microsoft.com/office/officeart/2005/8/layout/hProcess9"/>
    <dgm:cxn modelId="{C82DFEB3-E678-4BC2-AC34-0F029DA7007B}" srcId="{71F3F9C9-B212-4662-87D6-582A24AB3CE1}" destId="{1509DD59-A493-41EF-B5C1-ED930F1F8E6D}" srcOrd="2" destOrd="0" parTransId="{18A1112B-1280-4BD9-A879-ACE80D8EF281}" sibTransId="{40C9C85F-1421-48FA-8526-8FA6B4CCCE0A}"/>
    <dgm:cxn modelId="{9E806DC1-1A1D-4B35-B75A-6D1B3DCA0707}" srcId="{71F3F9C9-B212-4662-87D6-582A24AB3CE1}" destId="{1A277364-57D2-440C-94A8-626642A42DCC}" srcOrd="1" destOrd="0" parTransId="{04E5A707-9890-4671-9883-EBEBE5E8A7C7}" sibTransId="{6B8CAC2A-E0EB-494B-BB3F-03E4A41D12F0}"/>
    <dgm:cxn modelId="{DB5F6D3B-F7F9-407B-8356-2AEA46BB613C}" type="presOf" srcId="{8C6DAD12-19D4-4284-B2C6-93BBE9E9CD37}" destId="{699E1E8C-093D-4E25-BFDC-5E48FCBC88B8}" srcOrd="0" destOrd="0" presId="urn:microsoft.com/office/officeart/2005/8/layout/hProcess9"/>
    <dgm:cxn modelId="{38647FBB-BCCE-4E9B-8693-26612CA6D061}" type="presOf" srcId="{1A277364-57D2-440C-94A8-626642A42DCC}" destId="{A36BD103-D9E7-4C80-B160-18B3B458AF75}" srcOrd="0" destOrd="0" presId="urn:microsoft.com/office/officeart/2005/8/layout/hProcess9"/>
    <dgm:cxn modelId="{A2987A8D-585E-4393-91FF-67A7D7F1B43E}" type="presParOf" srcId="{D7A9A260-919B-4771-A6A2-E8AA80AFAD40}" destId="{E8A59878-E41A-4FFE-BD14-6DF9DD8A730A}" srcOrd="0" destOrd="0" presId="urn:microsoft.com/office/officeart/2005/8/layout/hProcess9"/>
    <dgm:cxn modelId="{6410AD55-D18D-424A-9F6E-EF9977288A17}" type="presParOf" srcId="{D7A9A260-919B-4771-A6A2-E8AA80AFAD40}" destId="{2E04D12F-C59A-48A8-A168-25AF22E35D42}" srcOrd="1" destOrd="0" presId="urn:microsoft.com/office/officeart/2005/8/layout/hProcess9"/>
    <dgm:cxn modelId="{8ADF1375-E100-40F1-BBEC-2B9824A4FF6A}" type="presParOf" srcId="{2E04D12F-C59A-48A8-A168-25AF22E35D42}" destId="{699E1E8C-093D-4E25-BFDC-5E48FCBC88B8}" srcOrd="0" destOrd="0" presId="urn:microsoft.com/office/officeart/2005/8/layout/hProcess9"/>
    <dgm:cxn modelId="{916AFB5C-4258-415A-B0F1-F8B47426AED7}" type="presParOf" srcId="{2E04D12F-C59A-48A8-A168-25AF22E35D42}" destId="{8618ADDF-601C-4692-B33B-93B397E4EFAD}" srcOrd="1" destOrd="0" presId="urn:microsoft.com/office/officeart/2005/8/layout/hProcess9"/>
    <dgm:cxn modelId="{8B0C2C07-026B-4B4B-997E-EEC718D81AC3}" type="presParOf" srcId="{2E04D12F-C59A-48A8-A168-25AF22E35D42}" destId="{A36BD103-D9E7-4C80-B160-18B3B458AF75}" srcOrd="2" destOrd="0" presId="urn:microsoft.com/office/officeart/2005/8/layout/hProcess9"/>
    <dgm:cxn modelId="{0291BE29-53D9-4BC2-BD06-18456E7F42CD}" type="presParOf" srcId="{2E04D12F-C59A-48A8-A168-25AF22E35D42}" destId="{F7F7822E-2125-4FDF-8978-3D4F275DA4B6}" srcOrd="3" destOrd="0" presId="urn:microsoft.com/office/officeart/2005/8/layout/hProcess9"/>
    <dgm:cxn modelId="{E1AE803F-3583-42FF-AE31-D81DAB6E37E3}" type="presParOf" srcId="{2E04D12F-C59A-48A8-A168-25AF22E35D42}" destId="{3C6F1DF8-8D4F-4647-A172-F26777A0452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3F8BB-9770-4F33-8F8B-E45BEF00439D}">
      <dsp:nvSpPr>
        <dsp:cNvPr id="0" name=""/>
        <dsp:cNvSpPr/>
      </dsp:nvSpPr>
      <dsp:spPr>
        <a:xfrm>
          <a:off x="2673" y="736572"/>
          <a:ext cx="2484855" cy="12424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Spatial Relations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062" y="772961"/>
        <a:ext cx="2412077" cy="1169649"/>
      </dsp:txXfrm>
    </dsp:sp>
    <dsp:sp modelId="{460207B7-4E7C-42AB-B578-E9F81DE6A22F}">
      <dsp:nvSpPr>
        <dsp:cNvPr id="0" name=""/>
        <dsp:cNvSpPr/>
      </dsp:nvSpPr>
      <dsp:spPr>
        <a:xfrm rot="19457599">
          <a:off x="2372478" y="959411"/>
          <a:ext cx="1224043" cy="82353"/>
        </a:xfrm>
        <a:custGeom>
          <a:avLst/>
          <a:gdLst/>
          <a:ahLst/>
          <a:cxnLst/>
          <a:rect l="0" t="0" r="0" b="0"/>
          <a:pathLst>
            <a:path>
              <a:moveTo>
                <a:pt x="0" y="41176"/>
              </a:moveTo>
              <a:lnTo>
                <a:pt x="1224043" y="411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3898" y="969987"/>
        <a:ext cx="61202" cy="61202"/>
      </dsp:txXfrm>
    </dsp:sp>
    <dsp:sp modelId="{1C46D3DE-8F9C-412D-AEDD-BEA9A86D73FA}">
      <dsp:nvSpPr>
        <dsp:cNvPr id="0" name=""/>
        <dsp:cNvSpPr/>
      </dsp:nvSpPr>
      <dsp:spPr>
        <a:xfrm>
          <a:off x="3481471" y="22176"/>
          <a:ext cx="2484855" cy="12424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Static Spatial Relations (SSR)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17860" y="58565"/>
        <a:ext cx="2412077" cy="1169649"/>
      </dsp:txXfrm>
    </dsp:sp>
    <dsp:sp modelId="{7A73532D-249E-4A4F-B2A8-E4E5B21C22D0}">
      <dsp:nvSpPr>
        <dsp:cNvPr id="0" name=""/>
        <dsp:cNvSpPr/>
      </dsp:nvSpPr>
      <dsp:spPr>
        <a:xfrm rot="2142401">
          <a:off x="2372478" y="1673807"/>
          <a:ext cx="1224043" cy="82353"/>
        </a:xfrm>
        <a:custGeom>
          <a:avLst/>
          <a:gdLst/>
          <a:ahLst/>
          <a:cxnLst/>
          <a:rect l="0" t="0" r="0" b="0"/>
          <a:pathLst>
            <a:path>
              <a:moveTo>
                <a:pt x="0" y="41176"/>
              </a:moveTo>
              <a:lnTo>
                <a:pt x="1224043" y="411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53898" y="1684383"/>
        <a:ext cx="61202" cy="61202"/>
      </dsp:txXfrm>
    </dsp:sp>
    <dsp:sp modelId="{96F1E3E5-5A0F-4A89-B629-3CBE61046883}">
      <dsp:nvSpPr>
        <dsp:cNvPr id="0" name=""/>
        <dsp:cNvSpPr/>
      </dsp:nvSpPr>
      <dsp:spPr>
        <a:xfrm>
          <a:off x="3481471" y="1450968"/>
          <a:ext cx="2484855" cy="12424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Dynamic Spatial Relations (DSR)</a:t>
          </a:r>
          <a:endParaRPr lang="en-US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17860" y="1487357"/>
        <a:ext cx="2412077" cy="1169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59878-E41A-4FFE-BD14-6DF9DD8A730A}">
      <dsp:nvSpPr>
        <dsp:cNvPr id="0" name=""/>
        <dsp:cNvSpPr/>
      </dsp:nvSpPr>
      <dsp:spPr>
        <a:xfrm>
          <a:off x="681275" y="0"/>
          <a:ext cx="7721124" cy="541866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E1E8C-093D-4E25-BFDC-5E48FCBC88B8}">
      <dsp:nvSpPr>
        <dsp:cNvPr id="0" name=""/>
        <dsp:cNvSpPr/>
      </dsp:nvSpPr>
      <dsp:spPr>
        <a:xfrm>
          <a:off x="0" y="1625600"/>
          <a:ext cx="2725102" cy="2167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Manipulation Classification by ESEC</a:t>
          </a:r>
          <a:endParaRPr lang="en-US" sz="2800" b="1" kern="120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807" y="1731407"/>
        <a:ext cx="2513488" cy="1955852"/>
      </dsp:txXfrm>
    </dsp:sp>
    <dsp:sp modelId="{A36BD103-D9E7-4C80-B160-18B3B458AF75}">
      <dsp:nvSpPr>
        <dsp:cNvPr id="0" name=""/>
        <dsp:cNvSpPr/>
      </dsp:nvSpPr>
      <dsp:spPr>
        <a:xfrm>
          <a:off x="3179286" y="1625600"/>
          <a:ext cx="2725102" cy="216746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Discrimination Ability by ESEC</a:t>
          </a:r>
          <a:endParaRPr lang="en-US" sz="2800" b="1" kern="120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5093" y="1731407"/>
        <a:ext cx="2513488" cy="1955852"/>
      </dsp:txXfrm>
    </dsp:sp>
    <dsp:sp modelId="{3C6F1DF8-8D4F-4647-A172-F26777A04529}">
      <dsp:nvSpPr>
        <dsp:cNvPr id="0" name=""/>
        <dsp:cNvSpPr/>
      </dsp:nvSpPr>
      <dsp:spPr>
        <a:xfrm>
          <a:off x="6358573" y="1625600"/>
          <a:ext cx="2725102" cy="216746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Prediction by ESEC</a:t>
          </a:r>
          <a:endParaRPr lang="en-US" sz="2800" b="1" kern="120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464380" y="1731407"/>
        <a:ext cx="2513488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7CB30-D870-4DC0-BA9A-59B408AE9B63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6D26D-6432-40FF-8817-AA225F0E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0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003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5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268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46FB3-3E4F-439B-B080-A9A7020026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1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46FB3-3E4F-439B-B080-A9A7020026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46FB3-3E4F-439B-B080-A9A7020026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3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14F95-7A1B-409C-BB49-FBB794C6ADE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3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6D26D-6432-40FF-8817-AA225F0E1D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72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6D26D-6432-40FF-8817-AA225F0E1D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1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8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7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25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563960"/>
            <a:ext cx="10972800" cy="4492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noProof="0" dirty="0" err="1" smtClean="0"/>
              <a:t>Mastertitelformat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7B3E08C-9829-2645-943A-81E0EF3D05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609601" y="1356118"/>
            <a:ext cx="5292695" cy="464151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86B67"/>
              </a:buClr>
              <a:buFont typeface="Wingdings" charset="2"/>
              <a:buChar char="§"/>
              <a:defRPr>
                <a:latin typeface="+mn-lt"/>
              </a:defRPr>
            </a:lvl1pPr>
            <a:lvl2pPr marL="717550" indent="-457200"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>
                <a:latin typeface="+mn-lt"/>
              </a:defRPr>
            </a:lvl2pPr>
            <a:lvl3pPr marL="898525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158875" indent="-34290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>
                <a:latin typeface="+mn-lt"/>
              </a:defRPr>
            </a:lvl4pPr>
          </a:lstStyle>
          <a:p>
            <a:pPr lvl="0"/>
            <a:r>
              <a:rPr lang="en-US" noProof="0" dirty="0" smtClean="0"/>
              <a:t>Mastertextformat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smtClean="0"/>
              <a:t>Dritte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smtClean="0"/>
              <a:t>Vierte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6323889" y="1356118"/>
            <a:ext cx="5273715" cy="464151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86B67"/>
              </a:buClr>
              <a:buFont typeface="Wingdings" charset="2"/>
              <a:buChar char="§"/>
              <a:defRPr>
                <a:latin typeface="+mn-lt"/>
              </a:defRPr>
            </a:lvl1pPr>
            <a:lvl2pPr marL="717550" indent="-457200"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>
                <a:latin typeface="+mn-lt"/>
              </a:defRPr>
            </a:lvl2pPr>
            <a:lvl3pPr marL="898525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158875" indent="-34290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>
                <a:latin typeface="+mn-lt"/>
              </a:defRPr>
            </a:lvl4pPr>
          </a:lstStyle>
          <a:p>
            <a:pPr lvl="0"/>
            <a:r>
              <a:rPr lang="en-US" noProof="0" dirty="0" smtClean="0"/>
              <a:t>Mastertextformat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smtClean="0"/>
              <a:t>Zweite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smtClean="0"/>
              <a:t>Dritte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smtClean="0"/>
              <a:t>Vierte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356900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12192000" cy="432000"/>
          </a:xfrm>
          <a:prstGeom prst="rect">
            <a:avLst/>
          </a:prstGeom>
          <a:solidFill>
            <a:srgbClr val="186B6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3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563960"/>
            <a:ext cx="10972800" cy="44926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noProof="0" dirty="0" err="1" smtClean="0"/>
              <a:t>Mastertitelformat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7B3E08C-9829-2645-943A-81E0EF3D05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609600" y="1356118"/>
            <a:ext cx="10972800" cy="464151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86B67"/>
              </a:buClr>
              <a:buFont typeface="Wingdings" charset="2"/>
              <a:buChar char="§"/>
              <a:defRPr>
                <a:latin typeface="+mn-lt"/>
              </a:defRPr>
            </a:lvl1pPr>
            <a:lvl2pPr marL="914400" indent="-457200"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>
                <a:latin typeface="+mn-lt"/>
              </a:defRPr>
            </a:lvl2pPr>
            <a:lvl3pPr marL="12573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>
                <a:latin typeface="+mn-lt"/>
              </a:defRPr>
            </a:lvl3pPr>
            <a:lvl4pPr marL="1714500" indent="-34290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>
                <a:latin typeface="+mn-lt"/>
              </a:defRPr>
            </a:lvl4pPr>
          </a:lstStyle>
          <a:p>
            <a:pPr lvl="0"/>
            <a:r>
              <a:rPr lang="en-US" noProof="0" dirty="0" smtClean="0"/>
              <a:t>Mastertextformat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smtClean="0"/>
              <a:t>Dritte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smtClean="0"/>
              <a:t>Vierte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50422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4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9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2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6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0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42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5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94854-407F-4069-863C-3BAFF21421D7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B3438-34EF-4327-9008-4A05746C1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195.png"/><Relationship Id="rId5" Type="http://schemas.openxmlformats.org/officeDocument/2006/relationships/image" Target="../media/image24.png"/><Relationship Id="rId15" Type="http://schemas.openxmlformats.org/officeDocument/2006/relationships/image" Target="../media/image199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19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emf"/><Relationship Id="rId4" Type="http://schemas.openxmlformats.org/officeDocument/2006/relationships/image" Target="../media/image18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emf"/><Relationship Id="rId4" Type="http://schemas.openxmlformats.org/officeDocument/2006/relationships/image" Target="../media/image18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jpe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3.png"/><Relationship Id="rId3" Type="http://schemas.openxmlformats.org/officeDocument/2006/relationships/image" Target="NULL"/><Relationship Id="rId7" Type="http://schemas.openxmlformats.org/officeDocument/2006/relationships/image" Target="../media/image111.png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21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14.png"/><Relationship Id="rId7" Type="http://schemas.openxmlformats.org/officeDocument/2006/relationships/image" Target="NULL"/><Relationship Id="rId12" Type="http://schemas.openxmlformats.org/officeDocument/2006/relationships/image" Target="../media/image21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15.png"/><Relationship Id="rId9" Type="http://schemas.openxmlformats.org/officeDocument/2006/relationships/image" Target="NUL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11" Type="http://schemas.openxmlformats.org/officeDocument/2006/relationships/image" Target="../media/image63.png"/><Relationship Id="rId5" Type="http://schemas.openxmlformats.org/officeDocument/2006/relationships/image" Target="../media/image57.jpeg"/><Relationship Id="rId10" Type="http://schemas.openxmlformats.org/officeDocument/2006/relationships/image" Target="../media/image62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7.emf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microsoft.com/office/2007/relationships/hdphoto" Target="../media/hdphoto2.wdp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emf"/><Relationship Id="rId4" Type="http://schemas.openxmlformats.org/officeDocument/2006/relationships/image" Target="../media/image8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30.png"/><Relationship Id="rId2" Type="http://schemas.openxmlformats.org/officeDocument/2006/relationships/image" Target="../media/image106.png"/><Relationship Id="rId16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011.png"/><Relationship Id="rId5" Type="http://schemas.openxmlformats.org/officeDocument/2006/relationships/image" Target="../media/image109.png"/><Relationship Id="rId15" Type="http://schemas.openxmlformats.org/officeDocument/2006/relationships/image" Target="../media/image1400.png"/><Relationship Id="rId10" Type="http://schemas.openxmlformats.org/officeDocument/2006/relationships/image" Target="../media/image960.png"/><Relationship Id="rId4" Type="http://schemas.openxmlformats.org/officeDocument/2006/relationships/image" Target="../media/image108.png"/><Relationship Id="rId9" Type="http://schemas.openxmlformats.org/officeDocument/2006/relationships/image" Target="../media/image810.png"/><Relationship Id="rId1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9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" Type="http://schemas.openxmlformats.org/officeDocument/2006/relationships/image" Target="../media/image116.png"/><Relationship Id="rId21" Type="http://schemas.openxmlformats.org/officeDocument/2006/relationships/image" Target="../media/image123.png"/><Relationship Id="rId7" Type="http://schemas.openxmlformats.org/officeDocument/2006/relationships/image" Target="../media/image73.png"/><Relationship Id="rId12" Type="http://schemas.microsoft.com/office/2007/relationships/hdphoto" Target="../media/hdphoto6.wdp"/><Relationship Id="rId17" Type="http://schemas.openxmlformats.org/officeDocument/2006/relationships/image" Target="../media/image121.png"/><Relationship Id="rId25" Type="http://schemas.openxmlformats.org/officeDocument/2006/relationships/image" Target="../media/image125.png"/><Relationship Id="rId2" Type="http://schemas.openxmlformats.org/officeDocument/2006/relationships/image" Target="../media/image115.tiff"/><Relationship Id="rId16" Type="http://schemas.microsoft.com/office/2007/relationships/hdphoto" Target="../media/hdphoto8.wdp"/><Relationship Id="rId20" Type="http://schemas.microsoft.com/office/2007/relationships/hdphoto" Target="../media/hdphoto10.wdp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18.png"/><Relationship Id="rId24" Type="http://schemas.microsoft.com/office/2007/relationships/hdphoto" Target="../media/hdphoto12.wdp"/><Relationship Id="rId32" Type="http://schemas.openxmlformats.org/officeDocument/2006/relationships/image" Target="../media/image128.png"/><Relationship Id="rId5" Type="http://schemas.openxmlformats.org/officeDocument/2006/relationships/image" Target="../media/image117.png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28" Type="http://schemas.microsoft.com/office/2007/relationships/hdphoto" Target="../media/hdphoto3.wdp"/><Relationship Id="rId10" Type="http://schemas.microsoft.com/office/2007/relationships/hdphoto" Target="../media/hdphoto2.wdp"/><Relationship Id="rId19" Type="http://schemas.openxmlformats.org/officeDocument/2006/relationships/image" Target="../media/image122.png"/><Relationship Id="rId31" Type="http://schemas.openxmlformats.org/officeDocument/2006/relationships/image" Target="../media/image127.png"/><Relationship Id="rId4" Type="http://schemas.microsoft.com/office/2007/relationships/hdphoto" Target="../media/hdphoto4.wdp"/><Relationship Id="rId9" Type="http://schemas.openxmlformats.org/officeDocument/2006/relationships/image" Target="../media/image74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75.png"/><Relationship Id="rId30" Type="http://schemas.microsoft.com/office/2007/relationships/hdphoto" Target="../media/hdphoto14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6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36.png"/><Relationship Id="rId21" Type="http://schemas.openxmlformats.org/officeDocument/2006/relationships/image" Target="../media/image15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39.png"/><Relationship Id="rId7" Type="http://schemas.openxmlformats.org/officeDocument/2006/relationships/image" Target="../media/image15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wmv"/><Relationship Id="rId13" Type="http://schemas.openxmlformats.org/officeDocument/2006/relationships/image" Target="../media/image165.png"/><Relationship Id="rId3" Type="http://schemas.microsoft.com/office/2007/relationships/media" Target="../media/media5.wmv"/><Relationship Id="rId7" Type="http://schemas.microsoft.com/office/2007/relationships/media" Target="../media/media7.wmv"/><Relationship Id="rId12" Type="http://schemas.openxmlformats.org/officeDocument/2006/relationships/image" Target="../media/image164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video" Target="../media/media6.wmv"/><Relationship Id="rId11" Type="http://schemas.openxmlformats.org/officeDocument/2006/relationships/image" Target="../media/image163.png"/><Relationship Id="rId5" Type="http://schemas.microsoft.com/office/2007/relationships/media" Target="../media/media6.wmv"/><Relationship Id="rId10" Type="http://schemas.openxmlformats.org/officeDocument/2006/relationships/image" Target="../media/image162.png"/><Relationship Id="rId4" Type="http://schemas.openxmlformats.org/officeDocument/2006/relationships/video" Target="../media/media5.wmv"/><Relationship Id="rId9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wmv"/><Relationship Id="rId13" Type="http://schemas.openxmlformats.org/officeDocument/2006/relationships/image" Target="../media/image165.png"/><Relationship Id="rId3" Type="http://schemas.microsoft.com/office/2007/relationships/media" Target="../media/media5.wmv"/><Relationship Id="rId7" Type="http://schemas.microsoft.com/office/2007/relationships/media" Target="../media/media7.wmv"/><Relationship Id="rId12" Type="http://schemas.openxmlformats.org/officeDocument/2006/relationships/image" Target="../media/image164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video" Target="../media/media6.wmv"/><Relationship Id="rId11" Type="http://schemas.openxmlformats.org/officeDocument/2006/relationships/image" Target="../media/image163.png"/><Relationship Id="rId5" Type="http://schemas.microsoft.com/office/2007/relationships/media" Target="../media/media6.wmv"/><Relationship Id="rId10" Type="http://schemas.openxmlformats.org/officeDocument/2006/relationships/image" Target="../media/image162.png"/><Relationship Id="rId4" Type="http://schemas.openxmlformats.org/officeDocument/2006/relationships/video" Target="../media/media5.wmv"/><Relationship Id="rId9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microsoft.com/office/2007/relationships/hdphoto" Target="../media/hdphoto2.wdp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gi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video" Target="../media/media2.wmv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microsoft.com/office/2007/relationships/media" Target="../media/media2.wmv"/><Relationship Id="rId16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emf"/><Relationship Id="rId4" Type="http://schemas.openxmlformats.org/officeDocument/2006/relationships/image" Target="../media/image18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436" y="400298"/>
            <a:ext cx="10323871" cy="66552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+mn-lt"/>
              </a:rPr>
              <a:t>Towards improved Scene and Action </a:t>
            </a:r>
            <a:r>
              <a:rPr lang="en-US" sz="3600" b="1" dirty="0" smtClean="0">
                <a:solidFill>
                  <a:srgbClr val="FF0000"/>
                </a:solidFill>
                <a:latin typeface="+mn-lt"/>
              </a:rPr>
              <a:t>Understanding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3833" y="1466120"/>
            <a:ext cx="8019672" cy="1539423"/>
          </a:xfrm>
        </p:spPr>
        <p:txBody>
          <a:bodyPr>
            <a:normAutofit fontScale="92500" lnSpcReduction="20000"/>
          </a:bodyPr>
          <a:lstStyle/>
          <a:p>
            <a:endParaRPr lang="de-DE" b="1" dirty="0">
              <a:solidFill>
                <a:srgbClr val="FFC000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Florentin Wörgötter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de-DE" b="1" dirty="0" smtClean="0">
                <a:solidFill>
                  <a:srgbClr val="FFC000"/>
                </a:solidFill>
              </a:rPr>
              <a:t>Georg-August Universität Göttingen, </a:t>
            </a:r>
            <a:r>
              <a:rPr lang="de-DE" b="1" dirty="0" err="1" smtClean="0">
                <a:solidFill>
                  <a:srgbClr val="FFC000"/>
                </a:solidFill>
              </a:rPr>
              <a:t>Inst</a:t>
            </a:r>
            <a:r>
              <a:rPr lang="de-DE" b="1" dirty="0" smtClean="0">
                <a:solidFill>
                  <a:srgbClr val="FFC000"/>
                </a:solidFill>
              </a:rPr>
              <a:t>. f. Physik 3 </a:t>
            </a:r>
            <a:r>
              <a:rPr lang="de-DE" b="1" dirty="0" err="1" smtClean="0">
                <a:solidFill>
                  <a:srgbClr val="FFC000"/>
                </a:solidFill>
              </a:rPr>
              <a:t>and</a:t>
            </a:r>
            <a:endParaRPr lang="de-DE" b="1" dirty="0" smtClean="0">
              <a:solidFill>
                <a:srgbClr val="FFC000"/>
              </a:solidFill>
            </a:endParaRPr>
          </a:p>
          <a:p>
            <a:r>
              <a:rPr lang="de-DE" b="1" dirty="0" smtClean="0">
                <a:solidFill>
                  <a:srgbClr val="FFC000"/>
                </a:solidFill>
              </a:rPr>
              <a:t>Bernstein Center </a:t>
            </a:r>
            <a:r>
              <a:rPr lang="de-DE" b="1" dirty="0" err="1" smtClean="0">
                <a:solidFill>
                  <a:srgbClr val="FFC000"/>
                </a:solidFill>
              </a:rPr>
              <a:t>for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err="1" smtClean="0">
                <a:solidFill>
                  <a:srgbClr val="FFC000"/>
                </a:solidFill>
              </a:rPr>
              <a:t>Computational</a:t>
            </a:r>
            <a:r>
              <a:rPr lang="de-DE" b="1" dirty="0" smtClean="0">
                <a:solidFill>
                  <a:srgbClr val="FFC000"/>
                </a:solidFill>
              </a:rPr>
              <a:t> </a:t>
            </a:r>
            <a:r>
              <a:rPr lang="de-DE" b="1" dirty="0" err="1" smtClean="0">
                <a:solidFill>
                  <a:srgbClr val="FFC000"/>
                </a:solidFill>
              </a:rPr>
              <a:t>Neuroscience</a:t>
            </a:r>
            <a:endParaRPr lang="de-DE" b="1" dirty="0" smtClean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9372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Photo by Daniel </a:t>
            </a:r>
            <a:r>
              <a:rPr lang="en-US" sz="900" dirty="0" err="1"/>
              <a:t>Schwen</a:t>
            </a:r>
            <a:r>
              <a:rPr lang="en-US" sz="900" dirty="0"/>
              <a:t> - Own work, CC BY 2.5, https://commons.wikimedia.org/w/index.php?curid=1328957</a:t>
            </a:r>
          </a:p>
        </p:txBody>
      </p:sp>
    </p:spTree>
    <p:extLst>
      <p:ext uri="{BB962C8B-B14F-4D97-AF65-F5344CB8AC3E}">
        <p14:creationId xmlns:p14="http://schemas.microsoft.com/office/powerpoint/2010/main" val="41756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-122238"/>
            <a:ext cx="6705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Similarity Analysis yields </a:t>
            </a:r>
            <a:r>
              <a:rPr lang="en-US" sz="2000" b="1" kern="0" dirty="0">
                <a:solidFill>
                  <a:srgbClr val="FF0000"/>
                </a:solidFill>
                <a:latin typeface="Arial"/>
              </a:rPr>
              <a:t>Action </a:t>
            </a:r>
            <a:r>
              <a:rPr lang="en-US" sz="2000" b="1" kern="0" dirty="0" smtClean="0">
                <a:solidFill>
                  <a:srgbClr val="FF0000"/>
                </a:solidFill>
                <a:latin typeface="Arial"/>
              </a:rPr>
              <a:t>Recognition</a:t>
            </a:r>
            <a:endParaRPr lang="en-US" sz="20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8305800" y="762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US" sz="1000" b="1" dirty="0" err="1">
                <a:solidFill>
                  <a:srgbClr val="000000"/>
                </a:solidFill>
              </a:rPr>
              <a:t>Wörgötter</a:t>
            </a:r>
            <a:r>
              <a:rPr lang="en-US" sz="1000" b="1" dirty="0">
                <a:solidFill>
                  <a:srgbClr val="000000"/>
                </a:solidFill>
              </a:rPr>
              <a:t> et al. TAMD </a:t>
            </a:r>
            <a:r>
              <a:rPr lang="en-US" sz="1000" b="1" dirty="0" smtClean="0">
                <a:solidFill>
                  <a:srgbClr val="000000"/>
                </a:solidFill>
              </a:rPr>
              <a:t>2013</a:t>
            </a:r>
            <a:endParaRPr lang="de-DE" sz="1000" b="1" dirty="0">
              <a:solidFill>
                <a:srgbClr val="000000"/>
              </a:solidFill>
            </a:endParaRPr>
          </a:p>
        </p:txBody>
      </p:sp>
      <p:sp>
        <p:nvSpPr>
          <p:cNvPr id="62468" name="Slide Number Placeholder 1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9F36412-5162-4D50-9B41-15E7D0AA2AF8}" type="slidenum">
              <a:rPr lang="en-US" sz="1400">
                <a:solidFill>
                  <a:srgbClr val="000000"/>
                </a:solidFill>
              </a:rPr>
              <a:pPr eaLnBrk="1" hangingPunct="1"/>
              <a:t>10</a:t>
            </a:fld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6246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932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1022142" y="2639688"/>
            <a:ext cx="9890368" cy="203133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27679" y="4872418"/>
            <a:ext cx="9090486" cy="735427"/>
            <a:chOff x="1927679" y="4872418"/>
            <a:chExt cx="9090486" cy="735427"/>
          </a:xfrm>
        </p:grpSpPr>
        <p:sp>
          <p:nvSpPr>
            <p:cNvPr id="11" name="Right Arrow 10"/>
            <p:cNvSpPr/>
            <p:nvPr/>
          </p:nvSpPr>
          <p:spPr>
            <a:xfrm>
              <a:off x="3835382" y="4897389"/>
              <a:ext cx="4479492" cy="3671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12386" y="4872418"/>
              <a:ext cx="2505779" cy="49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Image-segments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27679" y="4897388"/>
              <a:ext cx="1710191" cy="49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„Features“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57255" y="5111427"/>
              <a:ext cx="2346476" cy="49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smtClean="0"/>
                <a:t>De-</a:t>
              </a:r>
              <a:r>
                <a:rPr lang="de-DE" i="1" dirty="0" err="1" smtClean="0"/>
                <a:t>Convolution</a:t>
              </a:r>
              <a:endParaRPr lang="en-US" i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69890" y="1596594"/>
            <a:ext cx="6873537" cy="881375"/>
            <a:chOff x="1369890" y="1596594"/>
            <a:chExt cx="6873537" cy="881375"/>
          </a:xfrm>
        </p:grpSpPr>
        <p:sp>
          <p:nvSpPr>
            <p:cNvPr id="10" name="Right Arrow 9"/>
            <p:cNvSpPr/>
            <p:nvPr/>
          </p:nvSpPr>
          <p:spPr>
            <a:xfrm rot="10800000">
              <a:off x="3251588" y="2046199"/>
              <a:ext cx="3720248" cy="3671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3343" y="1981551"/>
              <a:ext cx="1100084" cy="49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Image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69890" y="1967173"/>
              <a:ext cx="1710191" cy="49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„Features“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56103" y="1596594"/>
              <a:ext cx="1877663" cy="496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err="1" smtClean="0"/>
                <a:t>Convolution</a:t>
              </a:r>
              <a:endParaRPr lang="en-US" i="1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906727" y="269240"/>
            <a:ext cx="81211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de-DE" sz="4800" b="1" dirty="0" err="1" smtClean="0">
                <a:solidFill>
                  <a:prstClr val="black"/>
                </a:solidFill>
              </a:rPr>
              <a:t>Why</a:t>
            </a:r>
            <a:r>
              <a:rPr lang="de-DE" sz="4800" b="1" dirty="0" smtClean="0">
                <a:solidFill>
                  <a:prstClr val="black"/>
                </a:solidFill>
              </a:rPr>
              <a:t> </a:t>
            </a:r>
            <a:r>
              <a:rPr lang="de-DE" sz="4800" b="1" dirty="0" err="1" smtClean="0">
                <a:solidFill>
                  <a:prstClr val="black"/>
                </a:solidFill>
              </a:rPr>
              <a:t>would</a:t>
            </a:r>
            <a:r>
              <a:rPr lang="de-DE" sz="4800" b="1" dirty="0" smtClean="0">
                <a:solidFill>
                  <a:prstClr val="black"/>
                </a:solidFill>
              </a:rPr>
              <a:t> a </a:t>
            </a:r>
            <a:r>
              <a:rPr lang="de-DE" sz="4800" b="1" dirty="0" err="1" smtClean="0">
                <a:solidFill>
                  <a:prstClr val="black"/>
                </a:solidFill>
              </a:rPr>
              <a:t>network</a:t>
            </a:r>
            <a:r>
              <a:rPr lang="de-DE" sz="4800" b="1" dirty="0" smtClean="0">
                <a:solidFill>
                  <a:prstClr val="black"/>
                </a:solidFill>
              </a:rPr>
              <a:t> do </a:t>
            </a:r>
            <a:r>
              <a:rPr lang="de-DE" sz="4800" b="1" dirty="0" err="1" smtClean="0">
                <a:solidFill>
                  <a:prstClr val="black"/>
                </a:solidFill>
              </a:rPr>
              <a:t>this</a:t>
            </a:r>
            <a:r>
              <a:rPr lang="de-DE" sz="4800" b="1" dirty="0" smtClean="0">
                <a:solidFill>
                  <a:prstClr val="black"/>
                </a:solidFill>
              </a:rPr>
              <a:t> </a:t>
            </a:r>
            <a:r>
              <a:rPr lang="de-DE" sz="4800" b="1" dirty="0">
                <a:solidFill>
                  <a:prstClr val="black"/>
                </a:solidFill>
              </a:rPr>
              <a:t>?</a:t>
            </a:r>
            <a:endParaRPr lang="en-US" sz="4800" b="1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3536" y="5979639"/>
            <a:ext cx="2867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rgbClr val="FF0000"/>
                </a:solidFill>
              </a:rPr>
              <a:t>Dense-Refine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ResNet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2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68001" y="324774"/>
            <a:ext cx="4175369" cy="2213580"/>
            <a:chOff x="1344245" y="3257189"/>
            <a:chExt cx="4175369" cy="22135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4503" b="26841"/>
            <a:stretch/>
          </p:blipFill>
          <p:spPr>
            <a:xfrm>
              <a:off x="1344245" y="3257189"/>
              <a:ext cx="4175369" cy="221358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344245" y="5275385"/>
              <a:ext cx="586155" cy="195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16"/>
          <a:stretch/>
        </p:blipFill>
        <p:spPr>
          <a:xfrm>
            <a:off x="5448159" y="2165093"/>
            <a:ext cx="6604906" cy="46074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29086" y="502417"/>
            <a:ext cx="542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 smtClean="0"/>
              <a:t>Testing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2714" y="3246923"/>
            <a:ext cx="490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Place-on (</a:t>
            </a:r>
            <a:r>
              <a:rPr lang="de-DE" dirty="0" err="1" smtClean="0"/>
              <a:t>red</a:t>
            </a:r>
            <a:r>
              <a:rPr lang="de-DE" dirty="0" smtClean="0"/>
              <a:t>), </a:t>
            </a:r>
            <a:r>
              <a:rPr lang="de-DE" dirty="0" err="1" smtClean="0"/>
              <a:t>Pinch</a:t>
            </a:r>
            <a:r>
              <a:rPr lang="de-DE" dirty="0" smtClean="0"/>
              <a:t>-Pull (</a:t>
            </a:r>
            <a:r>
              <a:rPr lang="de-DE" dirty="0" err="1" smtClean="0"/>
              <a:t>blue</a:t>
            </a:r>
            <a:r>
              <a:rPr lang="de-DE" dirty="0" smtClean="0"/>
              <a:t>), Hook-pull (</a:t>
            </a:r>
            <a:r>
              <a:rPr lang="de-DE" dirty="0" err="1" smtClean="0"/>
              <a:t>green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7801" y="5348060"/>
            <a:ext cx="426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Place-on (</a:t>
            </a:r>
            <a:r>
              <a:rPr lang="de-DE" dirty="0" err="1" smtClean="0"/>
              <a:t>red</a:t>
            </a:r>
            <a:r>
              <a:rPr lang="de-DE" dirty="0" smtClean="0"/>
              <a:t>), </a:t>
            </a:r>
            <a:r>
              <a:rPr lang="de-DE" dirty="0" err="1" smtClean="0"/>
              <a:t>Walk</a:t>
            </a:r>
            <a:r>
              <a:rPr lang="de-DE" dirty="0" smtClean="0"/>
              <a:t> (</a:t>
            </a:r>
            <a:r>
              <a:rPr lang="de-DE" dirty="0" err="1" smtClean="0"/>
              <a:t>purple</a:t>
            </a:r>
            <a:r>
              <a:rPr lang="de-DE" dirty="0" smtClean="0"/>
              <a:t>), Read (</a:t>
            </a:r>
            <a:r>
              <a:rPr lang="de-DE" dirty="0" err="1" smtClean="0"/>
              <a:t>yellow</a:t>
            </a:r>
            <a:r>
              <a:rPr lang="de-DE" dirty="0" smtClean="0"/>
              <a:t>)</a:t>
            </a:r>
          </a:p>
          <a:p>
            <a:pPr algn="r"/>
            <a:r>
              <a:rPr lang="de-DE" dirty="0" err="1" smtClean="0"/>
              <a:t>Grasp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blue</a:t>
            </a:r>
            <a:r>
              <a:rPr lang="de-DE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8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34205" r="33979" b="51087"/>
          <a:stretch/>
        </p:blipFill>
        <p:spPr>
          <a:xfrm>
            <a:off x="6135492" y="975998"/>
            <a:ext cx="4897596" cy="51570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66320" t="50876"/>
          <a:stretch/>
        </p:blipFill>
        <p:spPr>
          <a:xfrm>
            <a:off x="756897" y="1146680"/>
            <a:ext cx="4820574" cy="48156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13636" y="606666"/>
            <a:ext cx="490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Place-on (</a:t>
            </a:r>
            <a:r>
              <a:rPr lang="de-DE" dirty="0" err="1" smtClean="0"/>
              <a:t>red</a:t>
            </a:r>
            <a:r>
              <a:rPr lang="de-DE" dirty="0" smtClean="0"/>
              <a:t>), </a:t>
            </a:r>
            <a:r>
              <a:rPr lang="de-DE" dirty="0" err="1" smtClean="0"/>
              <a:t>Pinch</a:t>
            </a:r>
            <a:r>
              <a:rPr lang="de-DE" dirty="0" smtClean="0"/>
              <a:t>-Pull (</a:t>
            </a:r>
            <a:r>
              <a:rPr lang="de-DE" dirty="0" err="1" smtClean="0"/>
              <a:t>blue</a:t>
            </a:r>
            <a:r>
              <a:rPr lang="de-DE" dirty="0" smtClean="0"/>
              <a:t>), Hook-pull (</a:t>
            </a:r>
            <a:r>
              <a:rPr lang="de-DE" dirty="0" err="1" smtClean="0"/>
              <a:t>green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17424" y="620650"/>
            <a:ext cx="4099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Walk</a:t>
            </a:r>
            <a:r>
              <a:rPr lang="de-DE" dirty="0" smtClean="0"/>
              <a:t> (</a:t>
            </a:r>
            <a:r>
              <a:rPr lang="de-DE" dirty="0" err="1" smtClean="0"/>
              <a:t>purple</a:t>
            </a:r>
            <a:r>
              <a:rPr lang="de-DE" dirty="0" smtClean="0"/>
              <a:t>), Read (</a:t>
            </a:r>
            <a:r>
              <a:rPr lang="de-DE" dirty="0" err="1" smtClean="0"/>
              <a:t>yellow</a:t>
            </a:r>
            <a:r>
              <a:rPr lang="de-DE" dirty="0" smtClean="0"/>
              <a:t>), </a:t>
            </a:r>
            <a:r>
              <a:rPr lang="de-DE" dirty="0" err="1"/>
              <a:t>Grasp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 smtClean="0"/>
              <a:t>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33877" t="50240" r="33709"/>
          <a:stretch/>
        </p:blipFill>
        <p:spPr>
          <a:xfrm>
            <a:off x="3396978" y="4662435"/>
            <a:ext cx="2180493" cy="2292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97965" y="-42474"/>
            <a:ext cx="542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smtClean="0"/>
              <a:t>In Detail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248425" y="6106420"/>
            <a:ext cx="4742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Multiple </a:t>
            </a:r>
            <a:r>
              <a:rPr lang="de-DE" dirty="0" err="1" smtClean="0"/>
              <a:t>Affordances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segment</a:t>
            </a:r>
            <a:endParaRPr lang="de-DE" dirty="0" smtClean="0"/>
          </a:p>
          <a:p>
            <a:r>
              <a:rPr lang="de-DE" dirty="0" err="1" smtClean="0"/>
              <a:t>Affordance-Reliability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color-</a:t>
            </a:r>
            <a:r>
              <a:rPr lang="de-DE" dirty="0" err="1" smtClean="0"/>
              <a:t>intensity</a:t>
            </a:r>
            <a:r>
              <a:rPr lang="de-DE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5133" y="983225"/>
            <a:ext cx="2949678" cy="2743051"/>
            <a:chOff x="285133" y="983225"/>
            <a:chExt cx="2949678" cy="2743051"/>
          </a:xfrm>
          <a:solidFill>
            <a:srgbClr val="00B050"/>
          </a:solidFill>
        </p:grpSpPr>
        <p:sp>
          <p:nvSpPr>
            <p:cNvPr id="4" name="Rectangle 3"/>
            <p:cNvSpPr/>
            <p:nvPr/>
          </p:nvSpPr>
          <p:spPr>
            <a:xfrm>
              <a:off x="285133" y="983225"/>
              <a:ext cx="2949678" cy="27430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076" y="2094834"/>
              <a:ext cx="1952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Recognition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34811" y="983225"/>
            <a:ext cx="2949678" cy="2743051"/>
            <a:chOff x="3234811" y="983225"/>
            <a:chExt cx="2949678" cy="2743051"/>
          </a:xfrm>
        </p:grpSpPr>
        <p:sp>
          <p:nvSpPr>
            <p:cNvPr id="7" name="Rectangle 6"/>
            <p:cNvSpPr/>
            <p:nvPr/>
          </p:nvSpPr>
          <p:spPr>
            <a:xfrm>
              <a:off x="3234811" y="983225"/>
              <a:ext cx="2949678" cy="274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4703" y="2094834"/>
              <a:ext cx="170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84488" y="983225"/>
            <a:ext cx="2949678" cy="2743051"/>
            <a:chOff x="6184488" y="983225"/>
            <a:chExt cx="2949678" cy="2743051"/>
          </a:xfrm>
        </p:grpSpPr>
        <p:sp>
          <p:nvSpPr>
            <p:cNvPr id="8" name="Rectangle 7"/>
            <p:cNvSpPr/>
            <p:nvPr/>
          </p:nvSpPr>
          <p:spPr>
            <a:xfrm>
              <a:off x="6184488" y="983225"/>
              <a:ext cx="2949678" cy="27430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4854" y="1977775"/>
              <a:ext cx="2468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Schematization</a:t>
              </a:r>
              <a:endParaRPr lang="de-DE" sz="2800" b="1" dirty="0" smtClean="0"/>
            </a:p>
            <a:p>
              <a:pPr algn="ctr"/>
              <a:r>
                <a:rPr lang="de-DE" sz="2000" b="1" dirty="0" smtClean="0"/>
                <a:t>(„Piaget“)</a:t>
              </a:r>
              <a:endParaRPr lang="en-US" sz="2000" b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85133" y="3687248"/>
            <a:ext cx="11651226" cy="2747644"/>
            <a:chOff x="285133" y="3687248"/>
            <a:chExt cx="11651226" cy="2747644"/>
          </a:xfrm>
        </p:grpSpPr>
        <p:grpSp>
          <p:nvGrpSpPr>
            <p:cNvPr id="34" name="Group 33"/>
            <p:cNvGrpSpPr/>
            <p:nvPr/>
          </p:nvGrpSpPr>
          <p:grpSpPr>
            <a:xfrm>
              <a:off x="6184488" y="3687248"/>
              <a:ext cx="2949678" cy="2743051"/>
              <a:chOff x="6184488" y="3687248"/>
              <a:chExt cx="2949678" cy="274305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184488" y="3687248"/>
                <a:ext cx="2949678" cy="274305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90706" y="4797162"/>
                <a:ext cx="18355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800" b="1" dirty="0" err="1" smtClean="0"/>
                  <a:t>Affordance</a:t>
                </a:r>
                <a:endParaRPr lang="en-US" sz="2800" b="1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85133" y="3687248"/>
              <a:ext cx="2949678" cy="2743051"/>
              <a:chOff x="285133" y="3687248"/>
              <a:chExt cx="2949678" cy="274305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85133" y="3687248"/>
                <a:ext cx="2949678" cy="2743051"/>
              </a:xfrm>
              <a:prstGeom prst="rect">
                <a:avLst/>
              </a:prstGeom>
              <a:solidFill>
                <a:srgbClr val="B779A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76568" y="4643274"/>
                <a:ext cx="228921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800" b="1" dirty="0" smtClean="0"/>
                  <a:t>Interpretation</a:t>
                </a:r>
              </a:p>
              <a:p>
                <a:pPr algn="ctr"/>
                <a:r>
                  <a:rPr lang="de-DE" sz="2000" b="1" dirty="0" smtClean="0"/>
                  <a:t>(„multi-</a:t>
                </a:r>
                <a:r>
                  <a:rPr lang="de-DE" sz="2000" b="1" dirty="0" err="1" smtClean="0"/>
                  <a:t>uses</a:t>
                </a:r>
                <a:r>
                  <a:rPr lang="de-DE" sz="2000" b="1" dirty="0" smtClean="0"/>
                  <a:t>“)</a:t>
                </a:r>
                <a:endParaRPr lang="en-US" sz="20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234811" y="3687248"/>
              <a:ext cx="2949678" cy="2743051"/>
              <a:chOff x="3234811" y="3687248"/>
              <a:chExt cx="2949678" cy="274305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3234811" y="3687248"/>
                <a:ext cx="2949678" cy="274305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533783" y="4678569"/>
                <a:ext cx="238167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800" b="1" dirty="0" smtClean="0"/>
                  <a:t>Understanding</a:t>
                </a:r>
              </a:p>
              <a:p>
                <a:pPr algn="ctr"/>
                <a:r>
                  <a:rPr lang="de-DE" sz="2000" b="1" dirty="0" smtClean="0"/>
                  <a:t>(„in </a:t>
                </a:r>
                <a:r>
                  <a:rPr lang="de-DE" sz="2000" b="1" dirty="0" err="1" smtClean="0"/>
                  <a:t>context</a:t>
                </a:r>
                <a:r>
                  <a:rPr lang="de-DE" sz="2000" b="1" dirty="0" smtClean="0"/>
                  <a:t>“)</a:t>
                </a:r>
                <a:endParaRPr lang="en-US" sz="2000" b="1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9134165" y="3721684"/>
              <a:ext cx="2802194" cy="2713208"/>
              <a:chOff x="9134165" y="3721684"/>
              <a:chExt cx="2802194" cy="2713208"/>
            </a:xfrm>
          </p:grpSpPr>
          <p:sp>
            <p:nvSpPr>
              <p:cNvPr id="24" name="Isosceles Triangle 23"/>
              <p:cNvSpPr/>
              <p:nvPr/>
            </p:nvSpPr>
            <p:spPr>
              <a:xfrm rot="5400000">
                <a:off x="9178658" y="3677191"/>
                <a:ext cx="2713208" cy="2802194"/>
              </a:xfrm>
              <a:prstGeom prst="triangle">
                <a:avLst/>
              </a:prstGeom>
              <a:solidFill>
                <a:srgbClr val="E44C4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320928" y="4678569"/>
                <a:ext cx="15888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4000" b="1" dirty="0" err="1" smtClean="0"/>
                  <a:t>Object</a:t>
                </a:r>
                <a:endParaRPr lang="en-US" sz="4000" b="1" dirty="0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9134165" y="974040"/>
            <a:ext cx="2802194" cy="2713208"/>
            <a:chOff x="9134165" y="974040"/>
            <a:chExt cx="2802194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84548" y="1940228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  <p:sp>
        <p:nvSpPr>
          <p:cNvPr id="36" name="Rectangle 35"/>
          <p:cNvSpPr/>
          <p:nvPr/>
        </p:nvSpPr>
        <p:spPr>
          <a:xfrm>
            <a:off x="285133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34811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84488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5400000">
            <a:off x="9178658" y="924954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2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5133" y="983225"/>
            <a:ext cx="2949678" cy="2743051"/>
            <a:chOff x="285133" y="983225"/>
            <a:chExt cx="2949678" cy="2743051"/>
          </a:xfrm>
          <a:solidFill>
            <a:srgbClr val="00B050"/>
          </a:solidFill>
        </p:grpSpPr>
        <p:sp>
          <p:nvSpPr>
            <p:cNvPr id="4" name="Rectangle 3"/>
            <p:cNvSpPr/>
            <p:nvPr/>
          </p:nvSpPr>
          <p:spPr>
            <a:xfrm>
              <a:off x="285133" y="983225"/>
              <a:ext cx="2949678" cy="27430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076" y="2094834"/>
              <a:ext cx="1952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Recognition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34811" y="983225"/>
            <a:ext cx="2949678" cy="2743051"/>
            <a:chOff x="3234811" y="983225"/>
            <a:chExt cx="2949678" cy="2743051"/>
          </a:xfrm>
        </p:grpSpPr>
        <p:sp>
          <p:nvSpPr>
            <p:cNvPr id="7" name="Rectangle 6"/>
            <p:cNvSpPr/>
            <p:nvPr/>
          </p:nvSpPr>
          <p:spPr>
            <a:xfrm>
              <a:off x="3234811" y="983225"/>
              <a:ext cx="2949678" cy="274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4703" y="2094834"/>
              <a:ext cx="170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84488" y="983225"/>
            <a:ext cx="2949678" cy="2743051"/>
            <a:chOff x="6184488" y="983225"/>
            <a:chExt cx="2949678" cy="2743051"/>
          </a:xfrm>
        </p:grpSpPr>
        <p:sp>
          <p:nvSpPr>
            <p:cNvPr id="8" name="Rectangle 7"/>
            <p:cNvSpPr/>
            <p:nvPr/>
          </p:nvSpPr>
          <p:spPr>
            <a:xfrm>
              <a:off x="6184488" y="983225"/>
              <a:ext cx="2949678" cy="27430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4854" y="1977775"/>
              <a:ext cx="2468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Schematization</a:t>
              </a:r>
              <a:endParaRPr lang="de-DE" sz="2800" b="1" dirty="0" smtClean="0"/>
            </a:p>
            <a:p>
              <a:pPr algn="ctr"/>
              <a:r>
                <a:rPr lang="de-DE" sz="2000" b="1" dirty="0" smtClean="0"/>
                <a:t>(„Piaget“)</a:t>
              </a:r>
              <a:endParaRPr lang="en-US" sz="20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84488" y="3687248"/>
            <a:ext cx="2949678" cy="2743051"/>
            <a:chOff x="6184488" y="3687248"/>
            <a:chExt cx="2949678" cy="2743051"/>
          </a:xfrm>
        </p:grpSpPr>
        <p:sp>
          <p:nvSpPr>
            <p:cNvPr id="6" name="Rectangle 5"/>
            <p:cNvSpPr/>
            <p:nvPr/>
          </p:nvSpPr>
          <p:spPr>
            <a:xfrm>
              <a:off x="6184488" y="3687248"/>
              <a:ext cx="2949678" cy="27430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0706" y="4797162"/>
              <a:ext cx="183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Affordance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133" y="3687248"/>
            <a:ext cx="2949678" cy="2743051"/>
            <a:chOff x="285133" y="3687248"/>
            <a:chExt cx="2949678" cy="2743051"/>
          </a:xfrm>
        </p:grpSpPr>
        <p:sp>
          <p:nvSpPr>
            <p:cNvPr id="3" name="Rectangle 2"/>
            <p:cNvSpPr/>
            <p:nvPr/>
          </p:nvSpPr>
          <p:spPr>
            <a:xfrm>
              <a:off x="285133" y="3687248"/>
              <a:ext cx="2949678" cy="2743051"/>
            </a:xfrm>
            <a:prstGeom prst="rect">
              <a:avLst/>
            </a:prstGeom>
            <a:solidFill>
              <a:srgbClr val="B779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6568" y="4643274"/>
              <a:ext cx="2289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Interpretation</a:t>
              </a:r>
            </a:p>
            <a:p>
              <a:pPr algn="ctr"/>
              <a:r>
                <a:rPr lang="de-DE" sz="2000" b="1" dirty="0" smtClean="0"/>
                <a:t>(„multi-</a:t>
              </a:r>
              <a:r>
                <a:rPr lang="de-DE" sz="2000" b="1" dirty="0" err="1" smtClean="0"/>
                <a:t>uses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4811" y="3687248"/>
            <a:ext cx="2949678" cy="2743051"/>
            <a:chOff x="3234811" y="3687248"/>
            <a:chExt cx="2949678" cy="2743051"/>
          </a:xfrm>
        </p:grpSpPr>
        <p:sp>
          <p:nvSpPr>
            <p:cNvPr id="5" name="Rectangle 4"/>
            <p:cNvSpPr/>
            <p:nvPr/>
          </p:nvSpPr>
          <p:spPr>
            <a:xfrm>
              <a:off x="3234811" y="3687248"/>
              <a:ext cx="2949678" cy="2743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3783" y="4678569"/>
              <a:ext cx="238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Understanding</a:t>
              </a:r>
            </a:p>
            <a:p>
              <a:pPr algn="ctr"/>
              <a:r>
                <a:rPr lang="de-DE" sz="2000" b="1" dirty="0" smtClean="0"/>
                <a:t>(„in </a:t>
              </a:r>
              <a:r>
                <a:rPr lang="de-DE" sz="2000" b="1" dirty="0" err="1" smtClean="0"/>
                <a:t>context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34165" y="3721684"/>
            <a:ext cx="2802194" cy="2713208"/>
            <a:chOff x="9134165" y="3721684"/>
            <a:chExt cx="2802194" cy="2713208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9178658" y="3677191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928" y="4678569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134165" y="974040"/>
            <a:ext cx="2802194" cy="2713208"/>
            <a:chOff x="9134165" y="974040"/>
            <a:chExt cx="2802194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84548" y="1940228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2548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51695" y="170220"/>
            <a:ext cx="169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err="1" smtClean="0"/>
              <a:t>Thanks</a:t>
            </a:r>
            <a:endParaRPr lang="de-DE" sz="4000" b="1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24926" y="993391"/>
            <a:ext cx="9144000" cy="45446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 smtClean="0"/>
          </a:p>
          <a:p>
            <a:r>
              <a:rPr lang="de-DE" b="1" dirty="0" smtClean="0"/>
              <a:t>A. Aksoy: SECs</a:t>
            </a:r>
          </a:p>
          <a:p>
            <a:r>
              <a:rPr lang="de-DE" b="1" dirty="0" smtClean="0"/>
              <a:t>F. </a:t>
            </a:r>
            <a:r>
              <a:rPr lang="de-DE" b="1" dirty="0" err="1" smtClean="0"/>
              <a:t>Ziaatabar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M</a:t>
            </a:r>
            <a:r>
              <a:rPr lang="de-DE" b="1" dirty="0"/>
              <a:t>. </a:t>
            </a:r>
            <a:r>
              <a:rPr lang="de-DE" b="1" dirty="0" err="1" smtClean="0"/>
              <a:t>Tamosiunaite</a:t>
            </a:r>
            <a:r>
              <a:rPr lang="de-DE" b="1" dirty="0" smtClean="0"/>
              <a:t>: </a:t>
            </a:r>
            <a:r>
              <a:rPr lang="de-DE" b="1" dirty="0" err="1" smtClean="0"/>
              <a:t>eSECs</a:t>
            </a:r>
            <a:endParaRPr lang="de-DE" b="1" dirty="0" smtClean="0"/>
          </a:p>
          <a:p>
            <a:r>
              <a:rPr lang="de-DE" b="1" dirty="0" smtClean="0"/>
              <a:t>M. Schoeler: </a:t>
            </a:r>
            <a:r>
              <a:rPr lang="de-DE" b="1" dirty="0" err="1" smtClean="0"/>
              <a:t>Object</a:t>
            </a:r>
            <a:r>
              <a:rPr lang="de-DE" b="1" dirty="0" smtClean="0"/>
              <a:t> Interpretation </a:t>
            </a:r>
            <a:r>
              <a:rPr lang="de-DE" b="1" dirty="0" err="1" smtClean="0"/>
              <a:t>from</a:t>
            </a:r>
            <a:r>
              <a:rPr lang="de-DE" b="1" dirty="0" smtClean="0"/>
              <a:t> Parts</a:t>
            </a:r>
          </a:p>
          <a:p>
            <a:r>
              <a:rPr lang="de-DE" b="1" dirty="0" smtClean="0"/>
              <a:t>T. </a:t>
            </a:r>
            <a:r>
              <a:rPr lang="de-DE" b="1" dirty="0" err="1" smtClean="0"/>
              <a:t>Lüddecke</a:t>
            </a:r>
            <a:r>
              <a:rPr lang="de-DE" b="1" dirty="0" smtClean="0"/>
              <a:t>: </a:t>
            </a:r>
            <a:r>
              <a:rPr lang="de-DE" b="1" dirty="0" err="1" smtClean="0"/>
              <a:t>Object</a:t>
            </a:r>
            <a:r>
              <a:rPr lang="de-DE" b="1" dirty="0" smtClean="0"/>
              <a:t> </a:t>
            </a:r>
            <a:r>
              <a:rPr lang="de-DE" b="1" dirty="0" err="1" smtClean="0"/>
              <a:t>Concepts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Scene </a:t>
            </a:r>
            <a:r>
              <a:rPr lang="de-DE" b="1" dirty="0" err="1" smtClean="0"/>
              <a:t>Affordances</a:t>
            </a:r>
            <a:endParaRPr lang="de-DE" b="1" dirty="0" smtClean="0"/>
          </a:p>
          <a:p>
            <a:r>
              <a:rPr lang="de-DE" b="1" dirty="0"/>
              <a:t>M. </a:t>
            </a:r>
            <a:r>
              <a:rPr lang="de-DE" b="1" dirty="0" err="1" smtClean="0"/>
              <a:t>Tamosiunaite</a:t>
            </a:r>
            <a:r>
              <a:rPr lang="de-DE" b="1" dirty="0" smtClean="0"/>
              <a:t>: </a:t>
            </a:r>
            <a:r>
              <a:rPr lang="de-DE" b="1" smtClean="0"/>
              <a:t>Action Understanding</a:t>
            </a:r>
            <a:endParaRPr lang="de-DE" b="1" dirty="0" smtClean="0"/>
          </a:p>
          <a:p>
            <a:endParaRPr lang="en-US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74206" y="5538036"/>
            <a:ext cx="9144000" cy="12094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 smtClean="0"/>
              <a:t>Funding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EU-H2020: </a:t>
            </a:r>
            <a:r>
              <a:rPr lang="de-DE" dirty="0" err="1" smtClean="0"/>
              <a:t>ReconCell</a:t>
            </a:r>
            <a:r>
              <a:rPr lang="de-DE" dirty="0" smtClean="0"/>
              <a:t>, Plan4Act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Imagine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6477" y="78658"/>
            <a:ext cx="117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smtClean="0"/>
              <a:t>Universität Göttingen, Institute </a:t>
            </a:r>
            <a:r>
              <a:rPr lang="de-DE" sz="3600" b="1" dirty="0" err="1" smtClean="0"/>
              <a:t>for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Physics</a:t>
            </a:r>
            <a:r>
              <a:rPr lang="de-DE" sz="3600" b="1" dirty="0" smtClean="0"/>
              <a:t> 3 – </a:t>
            </a:r>
            <a:r>
              <a:rPr lang="de-DE" sz="3600" b="1" dirty="0" err="1" smtClean="0"/>
              <a:t>Biophysics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826" y="1111045"/>
            <a:ext cx="1212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 smtClean="0"/>
              <a:t>Machine</a:t>
            </a:r>
            <a:r>
              <a:rPr lang="de-DE" sz="2400" b="1" dirty="0" smtClean="0"/>
              <a:t> Vision            </a:t>
            </a:r>
            <a:r>
              <a:rPr lang="de-DE" sz="2400" b="1" dirty="0" err="1" smtClean="0"/>
              <a:t>Machine</a:t>
            </a:r>
            <a:r>
              <a:rPr lang="de-DE" sz="2400" b="1" dirty="0" smtClean="0"/>
              <a:t> Learning                  </a:t>
            </a:r>
            <a:r>
              <a:rPr lang="de-DE" sz="2400" b="1" dirty="0" err="1" smtClean="0"/>
              <a:t>Robotics</a:t>
            </a:r>
            <a:r>
              <a:rPr lang="de-DE" sz="2400" b="1" dirty="0" smtClean="0"/>
              <a:t>             </a:t>
            </a:r>
            <a:r>
              <a:rPr lang="de-DE" sz="2400" b="1" dirty="0" err="1" smtClean="0"/>
              <a:t>Computational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Neuroscience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581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C9A38-AB39-4940-9365-37C209CB1B15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sp>
        <p:nvSpPr>
          <p:cNvPr id="4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82564"/>
            <a:ext cx="8229600" cy="57943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en-US" sz="2800" dirty="0">
                <a:latin typeface="Arial" charset="0"/>
                <a:ea typeface="+mn-ea"/>
                <a:cs typeface="+mn-cs"/>
              </a:rPr>
              <a:t>Algorithm – Similarity Measure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438808" y="815441"/>
            <a:ext cx="1796775" cy="2038339"/>
            <a:chOff x="134815" y="2044017"/>
            <a:chExt cx="2455985" cy="2758594"/>
          </a:xfrm>
        </p:grpSpPr>
        <p:sp>
          <p:nvSpPr>
            <p:cNvPr id="60" name="Text Box 34"/>
            <p:cNvSpPr txBox="1">
              <a:spLocks noChangeArrowheads="1"/>
            </p:cNvSpPr>
            <p:nvPr/>
          </p:nvSpPr>
          <p:spPr bwMode="auto">
            <a:xfrm>
              <a:off x="134815" y="2044017"/>
              <a:ext cx="2455985" cy="374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“Cutting a Cucumber”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90968" y="2427559"/>
              <a:ext cx="1543678" cy="2375052"/>
              <a:chOff x="406959" y="2364211"/>
              <a:chExt cx="3048000" cy="4876800"/>
            </a:xfrm>
          </p:grpSpPr>
          <p:pic>
            <p:nvPicPr>
              <p:cNvPr id="62" name="Picture 2" descr="C:\Users\eren\Desktop\4Flo\cut_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959" y="4802611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3" descr="C:\Users\eren\Desktop\4Flo\cut_1_org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959" y="2364211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4" name="Group 63"/>
          <p:cNvGrpSpPr/>
          <p:nvPr/>
        </p:nvGrpSpPr>
        <p:grpSpPr>
          <a:xfrm>
            <a:off x="8972926" y="815441"/>
            <a:ext cx="1924259" cy="2038339"/>
            <a:chOff x="2376138" y="2044017"/>
            <a:chExt cx="2604198" cy="2758594"/>
          </a:xfrm>
        </p:grpSpPr>
        <p:sp>
          <p:nvSpPr>
            <p:cNvPr id="65" name="Text Box 34"/>
            <p:cNvSpPr txBox="1">
              <a:spLocks noChangeArrowheads="1"/>
            </p:cNvSpPr>
            <p:nvPr/>
          </p:nvSpPr>
          <p:spPr bwMode="auto">
            <a:xfrm>
              <a:off x="2376138" y="2044017"/>
              <a:ext cx="2604198" cy="374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“Cutting a Paprika”</a:t>
              </a: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906398" y="2427559"/>
              <a:ext cx="1543678" cy="2375052"/>
              <a:chOff x="3200400" y="2362200"/>
              <a:chExt cx="3048000" cy="4878811"/>
            </a:xfrm>
          </p:grpSpPr>
          <p:pic>
            <p:nvPicPr>
              <p:cNvPr id="67" name="Picture 4" descr="C:\Users\eren\Desktop\4Flo\cut_2_org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400" y="2362200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5" descr="C:\Users\eren\Desktop\4Flo\cut_2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400" y="4802611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Group 73"/>
          <p:cNvGrpSpPr/>
          <p:nvPr/>
        </p:nvGrpSpPr>
        <p:grpSpPr>
          <a:xfrm>
            <a:off x="1337280" y="3849900"/>
            <a:ext cx="1999831" cy="2078706"/>
            <a:chOff x="4110805" y="2044016"/>
            <a:chExt cx="2724320" cy="2785056"/>
          </a:xfrm>
        </p:grpSpPr>
        <p:sp>
          <p:nvSpPr>
            <p:cNvPr id="75" name="Text Box 36"/>
            <p:cNvSpPr txBox="1">
              <a:spLocks noChangeArrowheads="1"/>
            </p:cNvSpPr>
            <p:nvPr/>
          </p:nvSpPr>
          <p:spPr bwMode="auto">
            <a:xfrm>
              <a:off x="4110805" y="2044016"/>
              <a:ext cx="2724320" cy="371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“Stirring Orange juice”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01125" y="2454020"/>
              <a:ext cx="1543679" cy="2375052"/>
              <a:chOff x="3636570" y="2321016"/>
              <a:chExt cx="3048000" cy="4845746"/>
            </a:xfrm>
          </p:grpSpPr>
          <p:pic>
            <p:nvPicPr>
              <p:cNvPr id="77" name="Picture 6" descr="C:\Users\eren\Desktop\4Flo\stir_1_org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570" y="2321016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7" descr="C:\Users\eren\Desktop\4Flo\stir_1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570" y="4728362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Group 78"/>
          <p:cNvGrpSpPr/>
          <p:nvPr/>
        </p:nvGrpSpPr>
        <p:grpSpPr>
          <a:xfrm>
            <a:off x="9043984" y="3874372"/>
            <a:ext cx="1721855" cy="2054235"/>
            <a:chOff x="6553200" y="2044017"/>
            <a:chExt cx="2286000" cy="2812094"/>
          </a:xfrm>
        </p:grpSpPr>
        <p:sp>
          <p:nvSpPr>
            <p:cNvPr id="80" name="Text Box 36"/>
            <p:cNvSpPr txBox="1">
              <a:spLocks noChangeArrowheads="1"/>
            </p:cNvSpPr>
            <p:nvPr/>
          </p:nvSpPr>
          <p:spPr bwMode="auto">
            <a:xfrm>
              <a:off x="6553200" y="2044017"/>
              <a:ext cx="2286000" cy="379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“Stirring Coke”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929778" y="2454598"/>
              <a:ext cx="1532844" cy="2401513"/>
              <a:chOff x="6878097" y="2454020"/>
              <a:chExt cx="3048000" cy="4849972"/>
            </a:xfrm>
          </p:grpSpPr>
          <p:pic>
            <p:nvPicPr>
              <p:cNvPr id="82" name="Picture 8" descr="C:\Users\eren\Desktop\4Flo\stir_2_org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097" y="2454020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9" descr="C:\Users\eren\Desktop\4Flo\stir_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097" y="4865592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Group 269"/>
          <p:cNvGrpSpPr>
            <a:grpSpLocks/>
          </p:cNvGrpSpPr>
          <p:nvPr/>
        </p:nvGrpSpPr>
        <p:grpSpPr bwMode="auto">
          <a:xfrm>
            <a:off x="2895600" y="990600"/>
            <a:ext cx="2514600" cy="1887538"/>
            <a:chOff x="2667000" y="3809995"/>
            <a:chExt cx="2514600" cy="1888226"/>
          </a:xfrm>
        </p:grpSpPr>
        <p:sp>
          <p:nvSpPr>
            <p:cNvPr id="46" name="Line 9"/>
            <p:cNvSpPr>
              <a:spLocks noChangeShapeType="1"/>
            </p:cNvSpPr>
            <p:nvPr/>
          </p:nvSpPr>
          <p:spPr bwMode="auto">
            <a:xfrm>
              <a:off x="3884028" y="393982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 Box 10"/>
            <p:cNvSpPr txBox="1">
              <a:spLocks noChangeArrowheads="1"/>
            </p:cNvSpPr>
            <p:nvPr/>
          </p:nvSpPr>
          <p:spPr bwMode="auto">
            <a:xfrm>
              <a:off x="3048000" y="3939822"/>
              <a:ext cx="248653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>
              <a:off x="3276600" y="4264378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49" name="Text Box 12"/>
            <p:cNvSpPr txBox="1">
              <a:spLocks noChangeArrowheads="1"/>
            </p:cNvSpPr>
            <p:nvPr/>
          </p:nvSpPr>
          <p:spPr bwMode="auto">
            <a:xfrm>
              <a:off x="3746751" y="4264378"/>
              <a:ext cx="248653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0" name="Text Box 13"/>
            <p:cNvSpPr txBox="1">
              <a:spLocks noChangeArrowheads="1"/>
            </p:cNvSpPr>
            <p:nvPr/>
          </p:nvSpPr>
          <p:spPr bwMode="auto">
            <a:xfrm>
              <a:off x="3048000" y="4588933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3200400" y="4587240"/>
              <a:ext cx="572419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 N</a:t>
              </a:r>
            </a:p>
          </p:txBody>
        </p:sp>
        <p:sp>
          <p:nvSpPr>
            <p:cNvPr id="52" name="Text Box 15"/>
            <p:cNvSpPr txBox="1">
              <a:spLocks noChangeArrowheads="1"/>
            </p:cNvSpPr>
            <p:nvPr/>
          </p:nvSpPr>
          <p:spPr bwMode="auto">
            <a:xfrm>
              <a:off x="3276600" y="3939822"/>
              <a:ext cx="248653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3" name="Text Box 16"/>
            <p:cNvSpPr txBox="1">
              <a:spLocks noChangeArrowheads="1"/>
            </p:cNvSpPr>
            <p:nvPr/>
          </p:nvSpPr>
          <p:spPr bwMode="auto">
            <a:xfrm>
              <a:off x="3505200" y="3939822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4" name="Text Box 17"/>
            <p:cNvSpPr txBox="1">
              <a:spLocks noChangeArrowheads="1"/>
            </p:cNvSpPr>
            <p:nvPr/>
          </p:nvSpPr>
          <p:spPr bwMode="auto">
            <a:xfrm>
              <a:off x="3746751" y="3939822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5" name="Text Box 18"/>
            <p:cNvSpPr txBox="1">
              <a:spLocks noChangeArrowheads="1"/>
            </p:cNvSpPr>
            <p:nvPr/>
          </p:nvSpPr>
          <p:spPr bwMode="auto">
            <a:xfrm>
              <a:off x="3984458" y="3939822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3048000" y="4264378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57" name="Text Box 20"/>
            <p:cNvSpPr txBox="1">
              <a:spLocks noChangeArrowheads="1"/>
            </p:cNvSpPr>
            <p:nvPr/>
          </p:nvSpPr>
          <p:spPr bwMode="auto">
            <a:xfrm>
              <a:off x="3505200" y="4264378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3984458" y="4264378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69" name="Text Box 22"/>
            <p:cNvSpPr txBox="1">
              <a:spLocks noChangeArrowheads="1"/>
            </p:cNvSpPr>
            <p:nvPr/>
          </p:nvSpPr>
          <p:spPr bwMode="auto">
            <a:xfrm>
              <a:off x="3505200" y="4588933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70" name="Text Box 23"/>
            <p:cNvSpPr txBox="1">
              <a:spLocks noChangeArrowheads="1"/>
            </p:cNvSpPr>
            <p:nvPr/>
          </p:nvSpPr>
          <p:spPr bwMode="auto">
            <a:xfrm>
              <a:off x="3984458" y="4588933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71" name="Text Box 24"/>
            <p:cNvSpPr txBox="1">
              <a:spLocks noChangeArrowheads="1"/>
            </p:cNvSpPr>
            <p:nvPr/>
          </p:nvSpPr>
          <p:spPr bwMode="auto">
            <a:xfrm>
              <a:off x="3746751" y="4588933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72" name="Text Box 25"/>
            <p:cNvSpPr txBox="1">
              <a:spLocks noChangeArrowheads="1"/>
            </p:cNvSpPr>
            <p:nvPr/>
          </p:nvSpPr>
          <p:spPr bwMode="auto">
            <a:xfrm>
              <a:off x="3048000" y="4913489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3276600" y="4913489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84" name="Text Box 27"/>
            <p:cNvSpPr txBox="1">
              <a:spLocks noChangeArrowheads="1"/>
            </p:cNvSpPr>
            <p:nvPr/>
          </p:nvSpPr>
          <p:spPr bwMode="auto">
            <a:xfrm>
              <a:off x="3505200" y="4913489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85" name="Text Box 28"/>
            <p:cNvSpPr txBox="1">
              <a:spLocks noChangeArrowheads="1"/>
            </p:cNvSpPr>
            <p:nvPr/>
          </p:nvSpPr>
          <p:spPr bwMode="auto">
            <a:xfrm>
              <a:off x="3733800" y="4913489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86" name="Text Box 29"/>
            <p:cNvSpPr txBox="1">
              <a:spLocks noChangeArrowheads="1"/>
            </p:cNvSpPr>
            <p:nvPr/>
          </p:nvSpPr>
          <p:spPr bwMode="auto">
            <a:xfrm>
              <a:off x="3984458" y="4913489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87" name="Text Box 30"/>
            <p:cNvSpPr txBox="1">
              <a:spLocks noChangeArrowheads="1"/>
            </p:cNvSpPr>
            <p:nvPr/>
          </p:nvSpPr>
          <p:spPr bwMode="auto">
            <a:xfrm>
              <a:off x="3048000" y="5238044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88" name="Text Box 31"/>
            <p:cNvSpPr txBox="1">
              <a:spLocks noChangeArrowheads="1"/>
            </p:cNvSpPr>
            <p:nvPr/>
          </p:nvSpPr>
          <p:spPr bwMode="auto">
            <a:xfrm>
              <a:off x="3276600" y="5238044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89" name="Text Box 32"/>
            <p:cNvSpPr txBox="1">
              <a:spLocks noChangeArrowheads="1"/>
            </p:cNvSpPr>
            <p:nvPr/>
          </p:nvSpPr>
          <p:spPr bwMode="auto">
            <a:xfrm>
              <a:off x="3505200" y="5238044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90" name="Text Box 33"/>
            <p:cNvSpPr txBox="1">
              <a:spLocks noChangeArrowheads="1"/>
            </p:cNvSpPr>
            <p:nvPr/>
          </p:nvSpPr>
          <p:spPr bwMode="auto">
            <a:xfrm>
              <a:off x="3746751" y="5238044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91" name="Text Box 34"/>
            <p:cNvSpPr txBox="1">
              <a:spLocks noChangeArrowheads="1"/>
            </p:cNvSpPr>
            <p:nvPr/>
          </p:nvSpPr>
          <p:spPr bwMode="auto">
            <a:xfrm>
              <a:off x="3984458" y="5238044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92" name="AutoShape 35"/>
            <p:cNvSpPr>
              <a:spLocks/>
            </p:cNvSpPr>
            <p:nvPr/>
          </p:nvSpPr>
          <p:spPr bwMode="auto">
            <a:xfrm>
              <a:off x="2977816" y="3939822"/>
              <a:ext cx="124326" cy="1557867"/>
            </a:xfrm>
            <a:prstGeom prst="leftBracket">
              <a:avLst>
                <a:gd name="adj" fmla="val 100012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grpSp>
          <p:nvGrpSpPr>
            <p:cNvPr id="93" name="Group 37"/>
            <p:cNvGrpSpPr>
              <a:grpSpLocks/>
            </p:cNvGrpSpPr>
            <p:nvPr/>
          </p:nvGrpSpPr>
          <p:grpSpPr bwMode="auto">
            <a:xfrm>
              <a:off x="2667000" y="3809995"/>
              <a:ext cx="435142" cy="1833736"/>
              <a:chOff x="432" y="2016"/>
              <a:chExt cx="336" cy="1356"/>
            </a:xfrm>
          </p:grpSpPr>
          <p:sp>
            <p:nvSpPr>
              <p:cNvPr id="101" name="Text Box 38"/>
              <p:cNvSpPr txBox="1">
                <a:spLocks noChangeArrowheads="1"/>
              </p:cNvSpPr>
              <p:nvPr/>
            </p:nvSpPr>
            <p:spPr bwMode="auto">
              <a:xfrm>
                <a:off x="432" y="2265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3,1</a:t>
                </a:r>
              </a:p>
            </p:txBody>
          </p:sp>
          <p:sp>
            <p:nvSpPr>
              <p:cNvPr id="102" name="Text Box 39"/>
              <p:cNvSpPr txBox="1">
                <a:spLocks noChangeArrowheads="1"/>
              </p:cNvSpPr>
              <p:nvPr/>
            </p:nvSpPr>
            <p:spPr bwMode="auto">
              <a:xfrm>
                <a:off x="432" y="2016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6,1</a:t>
                </a:r>
              </a:p>
            </p:txBody>
          </p:sp>
          <p:sp>
            <p:nvSpPr>
              <p:cNvPr id="103" name="Text Box 40"/>
              <p:cNvSpPr txBox="1">
                <a:spLocks noChangeArrowheads="1"/>
              </p:cNvSpPr>
              <p:nvPr/>
            </p:nvSpPr>
            <p:spPr bwMode="auto">
              <a:xfrm>
                <a:off x="432" y="2505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2,1</a:t>
                </a:r>
              </a:p>
            </p:txBody>
          </p:sp>
          <p:sp>
            <p:nvSpPr>
              <p:cNvPr id="104" name="Text Box 41"/>
              <p:cNvSpPr txBox="1">
                <a:spLocks noChangeArrowheads="1"/>
              </p:cNvSpPr>
              <p:nvPr/>
            </p:nvSpPr>
            <p:spPr bwMode="auto">
              <a:xfrm>
                <a:off x="432" y="2736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6,2</a:t>
                </a:r>
              </a:p>
            </p:txBody>
          </p:sp>
          <p:sp>
            <p:nvSpPr>
              <p:cNvPr id="105" name="Text Box 42"/>
              <p:cNvSpPr txBox="1">
                <a:spLocks noChangeArrowheads="1"/>
              </p:cNvSpPr>
              <p:nvPr/>
            </p:nvSpPr>
            <p:spPr bwMode="auto">
              <a:xfrm>
                <a:off x="432" y="2985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6,3</a:t>
                </a:r>
              </a:p>
            </p:txBody>
          </p:sp>
        </p:grpSp>
        <p:sp>
          <p:nvSpPr>
            <p:cNvPr id="94" name="Text Box 34"/>
            <p:cNvSpPr txBox="1">
              <a:spLocks noChangeArrowheads="1"/>
            </p:cNvSpPr>
            <p:nvPr/>
          </p:nvSpPr>
          <p:spPr bwMode="auto">
            <a:xfrm>
              <a:off x="4601160" y="5390444"/>
              <a:ext cx="580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/>
                <a:t>5X6</a:t>
              </a:r>
            </a:p>
          </p:txBody>
        </p:sp>
        <p:sp>
          <p:nvSpPr>
            <p:cNvPr id="95" name="AutoShape 36"/>
            <p:cNvSpPr>
              <a:spLocks/>
            </p:cNvSpPr>
            <p:nvPr/>
          </p:nvSpPr>
          <p:spPr bwMode="auto">
            <a:xfrm>
              <a:off x="4495800" y="3941064"/>
              <a:ext cx="124326" cy="1557867"/>
            </a:xfrm>
            <a:prstGeom prst="rightBracket">
              <a:avLst>
                <a:gd name="adj" fmla="val 100012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96" name="Text Box 18"/>
            <p:cNvSpPr txBox="1">
              <a:spLocks noChangeArrowheads="1"/>
            </p:cNvSpPr>
            <p:nvPr/>
          </p:nvSpPr>
          <p:spPr bwMode="auto">
            <a:xfrm>
              <a:off x="4261184" y="3941064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97" name="Text Box 21"/>
            <p:cNvSpPr txBox="1">
              <a:spLocks noChangeArrowheads="1"/>
            </p:cNvSpPr>
            <p:nvPr/>
          </p:nvSpPr>
          <p:spPr bwMode="auto">
            <a:xfrm>
              <a:off x="4192448" y="4265798"/>
              <a:ext cx="4632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98" name="Text Box 23"/>
            <p:cNvSpPr txBox="1">
              <a:spLocks noChangeArrowheads="1"/>
            </p:cNvSpPr>
            <p:nvPr/>
          </p:nvSpPr>
          <p:spPr bwMode="auto">
            <a:xfrm>
              <a:off x="4231356" y="4590353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99" name="Text Box 29"/>
            <p:cNvSpPr txBox="1">
              <a:spLocks noChangeArrowheads="1"/>
            </p:cNvSpPr>
            <p:nvPr/>
          </p:nvSpPr>
          <p:spPr bwMode="auto">
            <a:xfrm>
              <a:off x="4184984" y="4918642"/>
              <a:ext cx="4632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100" name="Text Box 34"/>
            <p:cNvSpPr txBox="1">
              <a:spLocks noChangeArrowheads="1"/>
            </p:cNvSpPr>
            <p:nvPr/>
          </p:nvSpPr>
          <p:spPr bwMode="auto">
            <a:xfrm>
              <a:off x="4220160" y="5227998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</p:grpSp>
      <p:grpSp>
        <p:nvGrpSpPr>
          <p:cNvPr id="106" name="Group 650"/>
          <p:cNvGrpSpPr>
            <a:grpSpLocks/>
          </p:cNvGrpSpPr>
          <p:nvPr/>
        </p:nvGrpSpPr>
        <p:grpSpPr bwMode="auto">
          <a:xfrm>
            <a:off x="7391401" y="914400"/>
            <a:ext cx="2105025" cy="2063750"/>
            <a:chOff x="4419600" y="990600"/>
            <a:chExt cx="2104440" cy="2064485"/>
          </a:xfrm>
        </p:grpSpPr>
        <p:sp>
          <p:nvSpPr>
            <p:cNvPr id="107" name="Text Box 43"/>
            <p:cNvSpPr txBox="1">
              <a:spLocks noChangeArrowheads="1"/>
            </p:cNvSpPr>
            <p:nvPr/>
          </p:nvSpPr>
          <p:spPr bwMode="auto">
            <a:xfrm>
              <a:off x="4784725" y="1143000"/>
              <a:ext cx="3048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08" name="Text Box 44"/>
            <p:cNvSpPr txBox="1">
              <a:spLocks noChangeArrowheads="1"/>
            </p:cNvSpPr>
            <p:nvPr/>
          </p:nvSpPr>
          <p:spPr bwMode="auto">
            <a:xfrm>
              <a:off x="5013325" y="14507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09" name="Text Box 45"/>
            <p:cNvSpPr txBox="1">
              <a:spLocks noChangeArrowheads="1"/>
            </p:cNvSpPr>
            <p:nvPr/>
          </p:nvSpPr>
          <p:spPr bwMode="auto">
            <a:xfrm>
              <a:off x="5486400" y="1450777"/>
              <a:ext cx="3048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0" name="Text Box 46"/>
            <p:cNvSpPr txBox="1">
              <a:spLocks noChangeArrowheads="1"/>
            </p:cNvSpPr>
            <p:nvPr/>
          </p:nvSpPr>
          <p:spPr bwMode="auto">
            <a:xfrm>
              <a:off x="4784725" y="17555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11" name="Text Box 48"/>
            <p:cNvSpPr txBox="1">
              <a:spLocks noChangeArrowheads="1"/>
            </p:cNvSpPr>
            <p:nvPr/>
          </p:nvSpPr>
          <p:spPr bwMode="auto">
            <a:xfrm>
              <a:off x="5013325" y="1143000"/>
              <a:ext cx="3048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2" name="Text Box 49"/>
            <p:cNvSpPr txBox="1">
              <a:spLocks noChangeArrowheads="1"/>
            </p:cNvSpPr>
            <p:nvPr/>
          </p:nvSpPr>
          <p:spPr bwMode="auto">
            <a:xfrm>
              <a:off x="5241925" y="1143000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3" name="Text Box 50"/>
            <p:cNvSpPr txBox="1">
              <a:spLocks noChangeArrowheads="1"/>
            </p:cNvSpPr>
            <p:nvPr/>
          </p:nvSpPr>
          <p:spPr bwMode="auto">
            <a:xfrm>
              <a:off x="5486400" y="1143000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14" name="Text Box 51"/>
            <p:cNvSpPr txBox="1">
              <a:spLocks noChangeArrowheads="1"/>
            </p:cNvSpPr>
            <p:nvPr/>
          </p:nvSpPr>
          <p:spPr bwMode="auto">
            <a:xfrm>
              <a:off x="5715000" y="1143000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15" name="Text Box 52"/>
            <p:cNvSpPr txBox="1">
              <a:spLocks noChangeArrowheads="1"/>
            </p:cNvSpPr>
            <p:nvPr/>
          </p:nvSpPr>
          <p:spPr bwMode="auto">
            <a:xfrm>
              <a:off x="4784725" y="14507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16" name="Text Box 53"/>
            <p:cNvSpPr txBox="1">
              <a:spLocks noChangeArrowheads="1"/>
            </p:cNvSpPr>
            <p:nvPr/>
          </p:nvSpPr>
          <p:spPr bwMode="auto">
            <a:xfrm>
              <a:off x="5241925" y="14507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7" name="Text Box 54"/>
            <p:cNvSpPr txBox="1">
              <a:spLocks noChangeArrowheads="1"/>
            </p:cNvSpPr>
            <p:nvPr/>
          </p:nvSpPr>
          <p:spPr bwMode="auto">
            <a:xfrm>
              <a:off x="5715000" y="14507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18" name="Text Box 55"/>
            <p:cNvSpPr txBox="1">
              <a:spLocks noChangeArrowheads="1"/>
            </p:cNvSpPr>
            <p:nvPr/>
          </p:nvSpPr>
          <p:spPr bwMode="auto">
            <a:xfrm>
              <a:off x="5241925" y="17555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9" name="Text Box 56"/>
            <p:cNvSpPr txBox="1">
              <a:spLocks noChangeArrowheads="1"/>
            </p:cNvSpPr>
            <p:nvPr/>
          </p:nvSpPr>
          <p:spPr bwMode="auto">
            <a:xfrm>
              <a:off x="5715000" y="17555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0" name="Text Box 57"/>
            <p:cNvSpPr txBox="1">
              <a:spLocks noChangeArrowheads="1"/>
            </p:cNvSpPr>
            <p:nvPr/>
          </p:nvSpPr>
          <p:spPr bwMode="auto">
            <a:xfrm>
              <a:off x="5486400" y="17555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1" name="Text Box 58"/>
            <p:cNvSpPr txBox="1">
              <a:spLocks noChangeArrowheads="1"/>
            </p:cNvSpPr>
            <p:nvPr/>
          </p:nvSpPr>
          <p:spPr bwMode="auto">
            <a:xfrm>
              <a:off x="4784725" y="20603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22" name="Text Box 59"/>
            <p:cNvSpPr txBox="1">
              <a:spLocks noChangeArrowheads="1"/>
            </p:cNvSpPr>
            <p:nvPr/>
          </p:nvSpPr>
          <p:spPr bwMode="auto">
            <a:xfrm>
              <a:off x="5013325" y="20603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23" name="Text Box 60"/>
            <p:cNvSpPr txBox="1">
              <a:spLocks noChangeArrowheads="1"/>
            </p:cNvSpPr>
            <p:nvPr/>
          </p:nvSpPr>
          <p:spPr bwMode="auto">
            <a:xfrm>
              <a:off x="5241925" y="20603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24" name="Text Box 61"/>
            <p:cNvSpPr txBox="1">
              <a:spLocks noChangeArrowheads="1"/>
            </p:cNvSpPr>
            <p:nvPr/>
          </p:nvSpPr>
          <p:spPr bwMode="auto">
            <a:xfrm>
              <a:off x="5470525" y="20603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5" name="Text Box 62"/>
            <p:cNvSpPr txBox="1">
              <a:spLocks noChangeArrowheads="1"/>
            </p:cNvSpPr>
            <p:nvPr/>
          </p:nvSpPr>
          <p:spPr bwMode="auto">
            <a:xfrm>
              <a:off x="5715000" y="20603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26" name="Text Box 63"/>
            <p:cNvSpPr txBox="1">
              <a:spLocks noChangeArrowheads="1"/>
            </p:cNvSpPr>
            <p:nvPr/>
          </p:nvSpPr>
          <p:spPr bwMode="auto">
            <a:xfrm>
              <a:off x="4784725" y="2362200"/>
              <a:ext cx="4730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27" name="Text Box 64"/>
            <p:cNvSpPr txBox="1">
              <a:spLocks noChangeArrowheads="1"/>
            </p:cNvSpPr>
            <p:nvPr/>
          </p:nvSpPr>
          <p:spPr bwMode="auto">
            <a:xfrm>
              <a:off x="5013325" y="2362200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8" name="Text Box 65"/>
            <p:cNvSpPr txBox="1">
              <a:spLocks noChangeArrowheads="1"/>
            </p:cNvSpPr>
            <p:nvPr/>
          </p:nvSpPr>
          <p:spPr bwMode="auto">
            <a:xfrm>
              <a:off x="5241925" y="2362200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9" name="Text Box 66"/>
            <p:cNvSpPr txBox="1">
              <a:spLocks noChangeArrowheads="1"/>
            </p:cNvSpPr>
            <p:nvPr/>
          </p:nvSpPr>
          <p:spPr bwMode="auto">
            <a:xfrm>
              <a:off x="5486400" y="2362200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30" name="Text Box 67"/>
            <p:cNvSpPr txBox="1">
              <a:spLocks noChangeArrowheads="1"/>
            </p:cNvSpPr>
            <p:nvPr/>
          </p:nvSpPr>
          <p:spPr bwMode="auto">
            <a:xfrm>
              <a:off x="5715000" y="2362200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31" name="AutoShape 68"/>
            <p:cNvSpPr>
              <a:spLocks/>
            </p:cNvSpPr>
            <p:nvPr/>
          </p:nvSpPr>
          <p:spPr bwMode="auto">
            <a:xfrm>
              <a:off x="4784724" y="1143001"/>
              <a:ext cx="45719" cy="1828800"/>
            </a:xfrm>
            <a:prstGeom prst="leftBracket">
              <a:avLst>
                <a:gd name="adj" fmla="val 100002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32" name="Text Box 70"/>
            <p:cNvSpPr txBox="1">
              <a:spLocks noChangeArrowheads="1"/>
            </p:cNvSpPr>
            <p:nvPr/>
          </p:nvSpPr>
          <p:spPr bwMode="auto">
            <a:xfrm>
              <a:off x="4419600" y="1312665"/>
              <a:ext cx="5334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3,1</a:t>
              </a:r>
            </a:p>
          </p:txBody>
        </p:sp>
        <p:sp>
          <p:nvSpPr>
            <p:cNvPr id="133" name="Text Box 71"/>
            <p:cNvSpPr txBox="1">
              <a:spLocks noChangeArrowheads="1"/>
            </p:cNvSpPr>
            <p:nvPr/>
          </p:nvSpPr>
          <p:spPr bwMode="auto">
            <a:xfrm>
              <a:off x="4419600" y="990600"/>
              <a:ext cx="5334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2,1</a:t>
              </a:r>
            </a:p>
          </p:txBody>
        </p:sp>
        <p:sp>
          <p:nvSpPr>
            <p:cNvPr id="134" name="Text Box 72"/>
            <p:cNvSpPr txBox="1">
              <a:spLocks noChangeArrowheads="1"/>
            </p:cNvSpPr>
            <p:nvPr/>
          </p:nvSpPr>
          <p:spPr bwMode="auto">
            <a:xfrm>
              <a:off x="4419600" y="1617465"/>
              <a:ext cx="533400" cy="523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4,1</a:t>
              </a:r>
            </a:p>
          </p:txBody>
        </p:sp>
        <p:sp>
          <p:nvSpPr>
            <p:cNvPr id="135" name="Text Box 73"/>
            <p:cNvSpPr txBox="1">
              <a:spLocks noChangeArrowheads="1"/>
            </p:cNvSpPr>
            <p:nvPr/>
          </p:nvSpPr>
          <p:spPr bwMode="auto">
            <a:xfrm>
              <a:off x="4419600" y="1922264"/>
              <a:ext cx="5334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3,2</a:t>
              </a:r>
            </a:p>
          </p:txBody>
        </p:sp>
        <p:sp>
          <p:nvSpPr>
            <p:cNvPr id="136" name="Text Box 74"/>
            <p:cNvSpPr txBox="1">
              <a:spLocks noChangeArrowheads="1"/>
            </p:cNvSpPr>
            <p:nvPr/>
          </p:nvSpPr>
          <p:spPr bwMode="auto">
            <a:xfrm>
              <a:off x="4419600" y="2227065"/>
              <a:ext cx="533400" cy="523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3,4</a:t>
              </a:r>
            </a:p>
          </p:txBody>
        </p:sp>
        <p:sp>
          <p:nvSpPr>
            <p:cNvPr id="137" name="Text Box 63"/>
            <p:cNvSpPr txBox="1">
              <a:spLocks noChangeArrowheads="1"/>
            </p:cNvSpPr>
            <p:nvPr/>
          </p:nvSpPr>
          <p:spPr bwMode="auto">
            <a:xfrm>
              <a:off x="4784725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38" name="Text Box 64"/>
            <p:cNvSpPr txBox="1">
              <a:spLocks noChangeArrowheads="1"/>
            </p:cNvSpPr>
            <p:nvPr/>
          </p:nvSpPr>
          <p:spPr bwMode="auto">
            <a:xfrm>
              <a:off x="5013325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39" name="Text Box 65"/>
            <p:cNvSpPr txBox="1">
              <a:spLocks noChangeArrowheads="1"/>
            </p:cNvSpPr>
            <p:nvPr/>
          </p:nvSpPr>
          <p:spPr bwMode="auto">
            <a:xfrm>
              <a:off x="5241925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40" name="Text Box 66"/>
            <p:cNvSpPr txBox="1">
              <a:spLocks noChangeArrowheads="1"/>
            </p:cNvSpPr>
            <p:nvPr/>
          </p:nvSpPr>
          <p:spPr bwMode="auto">
            <a:xfrm>
              <a:off x="5486400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41" name="Text Box 67"/>
            <p:cNvSpPr txBox="1">
              <a:spLocks noChangeArrowheads="1"/>
            </p:cNvSpPr>
            <p:nvPr/>
          </p:nvSpPr>
          <p:spPr bwMode="auto">
            <a:xfrm>
              <a:off x="5715000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42" name="Text Box 74"/>
            <p:cNvSpPr txBox="1">
              <a:spLocks noChangeArrowheads="1"/>
            </p:cNvSpPr>
            <p:nvPr/>
          </p:nvSpPr>
          <p:spPr bwMode="auto">
            <a:xfrm>
              <a:off x="4419600" y="2531865"/>
              <a:ext cx="533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3,7</a:t>
              </a:r>
            </a:p>
          </p:txBody>
        </p:sp>
        <p:sp>
          <p:nvSpPr>
            <p:cNvPr id="143" name="AutoShape 68"/>
            <p:cNvSpPr>
              <a:spLocks/>
            </p:cNvSpPr>
            <p:nvPr/>
          </p:nvSpPr>
          <p:spPr bwMode="auto">
            <a:xfrm flipH="1">
              <a:off x="5943601" y="1143001"/>
              <a:ext cx="76198" cy="1828800"/>
            </a:xfrm>
            <a:prstGeom prst="leftBracket">
              <a:avLst>
                <a:gd name="adj" fmla="val 100003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44" name="Text Box 46"/>
            <p:cNvSpPr txBox="1">
              <a:spLocks noChangeArrowheads="1"/>
            </p:cNvSpPr>
            <p:nvPr/>
          </p:nvSpPr>
          <p:spPr bwMode="auto">
            <a:xfrm>
              <a:off x="5013325" y="17555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45" name="Text Box 34"/>
            <p:cNvSpPr txBox="1">
              <a:spLocks noChangeArrowheads="1"/>
            </p:cNvSpPr>
            <p:nvPr/>
          </p:nvSpPr>
          <p:spPr bwMode="auto">
            <a:xfrm>
              <a:off x="5943600" y="2743200"/>
              <a:ext cx="580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/>
                <a:t>6X5</a:t>
              </a:r>
            </a:p>
          </p:txBody>
        </p:sp>
      </p:grpSp>
      <p:grpSp>
        <p:nvGrpSpPr>
          <p:cNvPr id="146" name="Group 145"/>
          <p:cNvGrpSpPr>
            <a:grpSpLocks/>
          </p:cNvGrpSpPr>
          <p:nvPr/>
        </p:nvGrpSpPr>
        <p:grpSpPr bwMode="auto">
          <a:xfrm>
            <a:off x="2949056" y="1162050"/>
            <a:ext cx="1981200" cy="1581150"/>
            <a:chOff x="1371600" y="1161288"/>
            <a:chExt cx="1981200" cy="1581912"/>
          </a:xfrm>
        </p:grpSpPr>
        <p:sp>
          <p:nvSpPr>
            <p:cNvPr id="147" name="Rectangle 135"/>
            <p:cNvSpPr>
              <a:spLocks noChangeArrowheads="1"/>
            </p:cNvSpPr>
            <p:nvPr/>
          </p:nvSpPr>
          <p:spPr bwMode="auto">
            <a:xfrm>
              <a:off x="1371600" y="1161288"/>
              <a:ext cx="1981200" cy="283464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48" name="Rectangle 137"/>
            <p:cNvSpPr>
              <a:spLocks noChangeArrowheads="1"/>
            </p:cNvSpPr>
            <p:nvPr/>
          </p:nvSpPr>
          <p:spPr bwMode="auto">
            <a:xfrm>
              <a:off x="1371600" y="1481328"/>
              <a:ext cx="1981200" cy="283464"/>
            </a:xfrm>
            <a:prstGeom prst="rect">
              <a:avLst/>
            </a:prstGeom>
            <a:solidFill>
              <a:srgbClr val="FFC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49" name="Rectangle 138"/>
            <p:cNvSpPr>
              <a:spLocks noChangeArrowheads="1"/>
            </p:cNvSpPr>
            <p:nvPr/>
          </p:nvSpPr>
          <p:spPr bwMode="auto">
            <a:xfrm>
              <a:off x="1371600" y="1810512"/>
              <a:ext cx="1981200" cy="28346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50" name="Rectangle 139"/>
            <p:cNvSpPr>
              <a:spLocks noChangeArrowheads="1"/>
            </p:cNvSpPr>
            <p:nvPr/>
          </p:nvSpPr>
          <p:spPr bwMode="auto">
            <a:xfrm>
              <a:off x="1371600" y="2130552"/>
              <a:ext cx="1981200" cy="283464"/>
            </a:xfrm>
            <a:prstGeom prst="rect">
              <a:avLst/>
            </a:prstGeom>
            <a:solidFill>
              <a:srgbClr val="0066FF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51" name="Rectangle 140"/>
            <p:cNvSpPr>
              <a:spLocks noChangeArrowheads="1"/>
            </p:cNvSpPr>
            <p:nvPr/>
          </p:nvSpPr>
          <p:spPr bwMode="auto">
            <a:xfrm>
              <a:off x="1371600" y="2459736"/>
              <a:ext cx="1981200" cy="283464"/>
            </a:xfrm>
            <a:prstGeom prst="rect">
              <a:avLst/>
            </a:prstGeom>
            <a:solidFill>
              <a:srgbClr val="660066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</p:grpSp>
      <p:grpSp>
        <p:nvGrpSpPr>
          <p:cNvPr id="152" name="Group 146"/>
          <p:cNvGrpSpPr>
            <a:grpSpLocks/>
          </p:cNvGrpSpPr>
          <p:nvPr/>
        </p:nvGrpSpPr>
        <p:grpSpPr bwMode="auto">
          <a:xfrm>
            <a:off x="7441494" y="1087439"/>
            <a:ext cx="1600200" cy="1500187"/>
            <a:chOff x="5943600" y="1088136"/>
            <a:chExt cx="1676400" cy="1499616"/>
          </a:xfrm>
        </p:grpSpPr>
        <p:sp>
          <p:nvSpPr>
            <p:cNvPr id="153" name="Rectangle 136"/>
            <p:cNvSpPr>
              <a:spLocks noChangeArrowheads="1"/>
            </p:cNvSpPr>
            <p:nvPr/>
          </p:nvSpPr>
          <p:spPr bwMode="auto">
            <a:xfrm>
              <a:off x="5943600" y="1700784"/>
              <a:ext cx="1676400" cy="274320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54" name="Rectangle 141"/>
            <p:cNvSpPr>
              <a:spLocks noChangeArrowheads="1"/>
            </p:cNvSpPr>
            <p:nvPr/>
          </p:nvSpPr>
          <p:spPr bwMode="auto">
            <a:xfrm>
              <a:off x="5943600" y="2313432"/>
              <a:ext cx="1676400" cy="274320"/>
            </a:xfrm>
            <a:prstGeom prst="rect">
              <a:avLst/>
            </a:prstGeom>
            <a:solidFill>
              <a:srgbClr val="0066FF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55" name="Rectangle 142"/>
            <p:cNvSpPr>
              <a:spLocks noChangeArrowheads="1"/>
            </p:cNvSpPr>
            <p:nvPr/>
          </p:nvSpPr>
          <p:spPr bwMode="auto">
            <a:xfrm>
              <a:off x="5943600" y="2011680"/>
              <a:ext cx="1676400" cy="274320"/>
            </a:xfrm>
            <a:prstGeom prst="rect">
              <a:avLst/>
            </a:prstGeom>
            <a:solidFill>
              <a:srgbClr val="660066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56" name="Rectangle 143"/>
            <p:cNvSpPr>
              <a:spLocks noChangeArrowheads="1"/>
            </p:cNvSpPr>
            <p:nvPr/>
          </p:nvSpPr>
          <p:spPr bwMode="auto">
            <a:xfrm>
              <a:off x="5943600" y="1399032"/>
              <a:ext cx="1676400" cy="274320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57" name="Rectangle 144"/>
            <p:cNvSpPr>
              <a:spLocks noChangeArrowheads="1"/>
            </p:cNvSpPr>
            <p:nvPr/>
          </p:nvSpPr>
          <p:spPr bwMode="auto">
            <a:xfrm>
              <a:off x="5943600" y="1088136"/>
              <a:ext cx="1676400" cy="274320"/>
            </a:xfrm>
            <a:prstGeom prst="rect">
              <a:avLst/>
            </a:prstGeom>
            <a:solidFill>
              <a:srgbClr val="FFC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</p:grpSp>
      <p:grpSp>
        <p:nvGrpSpPr>
          <p:cNvPr id="158" name="Group 702"/>
          <p:cNvGrpSpPr>
            <a:grpSpLocks/>
          </p:cNvGrpSpPr>
          <p:nvPr/>
        </p:nvGrpSpPr>
        <p:grpSpPr bwMode="auto">
          <a:xfrm>
            <a:off x="5181600" y="1766888"/>
            <a:ext cx="2057400" cy="366712"/>
            <a:chOff x="3733800" y="1828800"/>
            <a:chExt cx="2057400" cy="366713"/>
          </a:xfrm>
        </p:grpSpPr>
        <p:sp>
          <p:nvSpPr>
            <p:cNvPr id="159" name="Right Arrow 703"/>
            <p:cNvSpPr>
              <a:spLocks noChangeArrowheads="1"/>
            </p:cNvSpPr>
            <p:nvPr/>
          </p:nvSpPr>
          <p:spPr bwMode="auto">
            <a:xfrm>
              <a:off x="3733800" y="1828800"/>
              <a:ext cx="457200" cy="30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60" name="Right Arrow 704"/>
            <p:cNvSpPr>
              <a:spLocks noChangeArrowheads="1"/>
            </p:cNvSpPr>
            <p:nvPr/>
          </p:nvSpPr>
          <p:spPr bwMode="auto">
            <a:xfrm rot="10800000">
              <a:off x="5334000" y="1828800"/>
              <a:ext cx="457200" cy="30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61" name="Text Box 159"/>
            <p:cNvSpPr txBox="1">
              <a:spLocks noChangeArrowheads="1"/>
            </p:cNvSpPr>
            <p:nvPr/>
          </p:nvSpPr>
          <p:spPr bwMode="auto">
            <a:xfrm>
              <a:off x="4267200" y="1828800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88 %</a:t>
              </a:r>
            </a:p>
          </p:txBody>
        </p:sp>
      </p:grpSp>
      <p:grpSp>
        <p:nvGrpSpPr>
          <p:cNvPr id="162" name="Group 567"/>
          <p:cNvGrpSpPr>
            <a:grpSpLocks/>
          </p:cNvGrpSpPr>
          <p:nvPr/>
        </p:nvGrpSpPr>
        <p:grpSpPr bwMode="auto">
          <a:xfrm>
            <a:off x="2895600" y="4042065"/>
            <a:ext cx="2895596" cy="2306780"/>
            <a:chOff x="2438400" y="2514600"/>
            <a:chExt cx="2895596" cy="2306780"/>
          </a:xfrm>
        </p:grpSpPr>
        <p:sp>
          <p:nvSpPr>
            <p:cNvPr id="163" name="AutoShape 35"/>
            <p:cNvSpPr>
              <a:spLocks/>
            </p:cNvSpPr>
            <p:nvPr/>
          </p:nvSpPr>
          <p:spPr bwMode="auto">
            <a:xfrm>
              <a:off x="2766018" y="2644422"/>
              <a:ext cx="53382" cy="1912584"/>
            </a:xfrm>
            <a:prstGeom prst="leftBracket">
              <a:avLst>
                <a:gd name="adj" fmla="val 99988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64" name="Text Box 38"/>
            <p:cNvSpPr txBox="1">
              <a:spLocks noChangeArrowheads="1"/>
            </p:cNvSpPr>
            <p:nvPr/>
          </p:nvSpPr>
          <p:spPr bwMode="auto">
            <a:xfrm>
              <a:off x="2438400" y="2851326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3,6</a:t>
              </a:r>
            </a:p>
          </p:txBody>
        </p:sp>
        <p:sp>
          <p:nvSpPr>
            <p:cNvPr id="165" name="Text Box 39"/>
            <p:cNvSpPr txBox="1">
              <a:spLocks noChangeArrowheads="1"/>
            </p:cNvSpPr>
            <p:nvPr/>
          </p:nvSpPr>
          <p:spPr bwMode="auto">
            <a:xfrm>
              <a:off x="2438400" y="2514600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5,6</a:t>
              </a:r>
            </a:p>
          </p:txBody>
        </p:sp>
        <p:sp>
          <p:nvSpPr>
            <p:cNvPr id="166" name="Text Box 40"/>
            <p:cNvSpPr txBox="1">
              <a:spLocks noChangeArrowheads="1"/>
            </p:cNvSpPr>
            <p:nvPr/>
          </p:nvSpPr>
          <p:spPr bwMode="auto">
            <a:xfrm>
              <a:off x="2438400" y="3175882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4,6</a:t>
              </a:r>
            </a:p>
          </p:txBody>
        </p:sp>
        <p:sp>
          <p:nvSpPr>
            <p:cNvPr id="167" name="Text Box 41"/>
            <p:cNvSpPr txBox="1">
              <a:spLocks noChangeArrowheads="1"/>
            </p:cNvSpPr>
            <p:nvPr/>
          </p:nvSpPr>
          <p:spPr bwMode="auto">
            <a:xfrm>
              <a:off x="2438400" y="3488267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3,5</a:t>
              </a:r>
            </a:p>
          </p:txBody>
        </p:sp>
        <p:sp>
          <p:nvSpPr>
            <p:cNvPr id="168" name="Text Box 42"/>
            <p:cNvSpPr txBox="1">
              <a:spLocks noChangeArrowheads="1"/>
            </p:cNvSpPr>
            <p:nvPr/>
          </p:nvSpPr>
          <p:spPr bwMode="auto">
            <a:xfrm>
              <a:off x="2438400" y="3810000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4,5</a:t>
              </a:r>
            </a:p>
          </p:txBody>
        </p:sp>
        <p:sp>
          <p:nvSpPr>
            <p:cNvPr id="169" name="Text Box 42"/>
            <p:cNvSpPr txBox="1">
              <a:spLocks noChangeArrowheads="1"/>
            </p:cNvSpPr>
            <p:nvPr/>
          </p:nvSpPr>
          <p:spPr bwMode="auto">
            <a:xfrm>
              <a:off x="2438400" y="4124980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3,8</a:t>
              </a:r>
            </a:p>
          </p:txBody>
        </p:sp>
        <p:sp>
          <p:nvSpPr>
            <p:cNvPr id="171" name="AutoShape 35"/>
            <p:cNvSpPr>
              <a:spLocks/>
            </p:cNvSpPr>
            <p:nvPr/>
          </p:nvSpPr>
          <p:spPr bwMode="auto">
            <a:xfrm flipH="1">
              <a:off x="4611020" y="2644422"/>
              <a:ext cx="57958" cy="1912584"/>
            </a:xfrm>
            <a:prstGeom prst="leftBracket">
              <a:avLst>
                <a:gd name="adj" fmla="val 9995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grpSp>
          <p:nvGrpSpPr>
            <p:cNvPr id="172" name="Group 479"/>
            <p:cNvGrpSpPr>
              <a:grpSpLocks/>
            </p:cNvGrpSpPr>
            <p:nvPr/>
          </p:nvGrpSpPr>
          <p:grpSpPr bwMode="auto">
            <a:xfrm>
              <a:off x="2767152" y="3886200"/>
              <a:ext cx="1843868" cy="307777"/>
              <a:chOff x="3128099" y="2415822"/>
              <a:chExt cx="1843868" cy="307777"/>
            </a:xfrm>
          </p:grpSpPr>
          <p:sp>
            <p:nvSpPr>
              <p:cNvPr id="234" name="Line 9"/>
              <p:cNvSpPr>
                <a:spLocks noChangeShapeType="1"/>
              </p:cNvSpPr>
              <p:nvPr/>
            </p:nvSpPr>
            <p:spPr bwMode="auto">
              <a:xfrm>
                <a:off x="4043530" y="2415822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Text Box 10"/>
              <p:cNvSpPr txBox="1">
                <a:spLocks noChangeArrowheads="1"/>
              </p:cNvSpPr>
              <p:nvPr/>
            </p:nvSpPr>
            <p:spPr bwMode="auto">
              <a:xfrm>
                <a:off x="3128099" y="2415822"/>
                <a:ext cx="2486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36" name="Text Box 15"/>
              <p:cNvSpPr txBox="1">
                <a:spLocks noChangeArrowheads="1"/>
              </p:cNvSpPr>
              <p:nvPr/>
            </p:nvSpPr>
            <p:spPr bwMode="auto">
              <a:xfrm>
                <a:off x="3424990" y="2415822"/>
                <a:ext cx="2486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37" name="Text Box 16"/>
              <p:cNvSpPr txBox="1">
                <a:spLocks noChangeArrowheads="1"/>
              </p:cNvSpPr>
              <p:nvPr/>
            </p:nvSpPr>
            <p:spPr bwMode="auto">
              <a:xfrm>
                <a:off x="3648660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38" name="Text Box 17"/>
              <p:cNvSpPr txBox="1">
                <a:spLocks noChangeArrowheads="1"/>
              </p:cNvSpPr>
              <p:nvPr/>
            </p:nvSpPr>
            <p:spPr bwMode="auto">
              <a:xfrm>
                <a:off x="3906253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39" name="Text Box 18"/>
              <p:cNvSpPr txBox="1">
                <a:spLocks noChangeArrowheads="1"/>
              </p:cNvSpPr>
              <p:nvPr/>
            </p:nvSpPr>
            <p:spPr bwMode="auto">
              <a:xfrm>
                <a:off x="4158916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40" name="Line 9"/>
              <p:cNvSpPr>
                <a:spLocks noChangeShapeType="1"/>
              </p:cNvSpPr>
              <p:nvPr/>
            </p:nvSpPr>
            <p:spPr bwMode="auto">
              <a:xfrm>
                <a:off x="4798428" y="2415822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Text Box 16"/>
              <p:cNvSpPr txBox="1">
                <a:spLocks noChangeArrowheads="1"/>
              </p:cNvSpPr>
              <p:nvPr/>
            </p:nvSpPr>
            <p:spPr bwMode="auto">
              <a:xfrm>
                <a:off x="4419600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42" name="Text Box 17"/>
              <p:cNvSpPr txBox="1">
                <a:spLocks noChangeArrowheads="1"/>
              </p:cNvSpPr>
              <p:nvPr/>
            </p:nvSpPr>
            <p:spPr bwMode="auto">
              <a:xfrm>
                <a:off x="4661151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</p:grpSp>
        <p:grpSp>
          <p:nvGrpSpPr>
            <p:cNvPr id="173" name="Group 481"/>
            <p:cNvGrpSpPr>
              <a:grpSpLocks/>
            </p:cNvGrpSpPr>
            <p:nvPr/>
          </p:nvGrpSpPr>
          <p:grpSpPr bwMode="auto">
            <a:xfrm>
              <a:off x="2736098" y="2974071"/>
              <a:ext cx="1967516" cy="525463"/>
              <a:chOff x="3124200" y="3059549"/>
              <a:chExt cx="1967516" cy="1261229"/>
            </a:xfrm>
          </p:grpSpPr>
          <p:sp>
            <p:nvSpPr>
              <p:cNvPr id="225" name="Text Box 13"/>
              <p:cNvSpPr txBox="1">
                <a:spLocks noChangeArrowheads="1"/>
              </p:cNvSpPr>
              <p:nvPr/>
            </p:nvSpPr>
            <p:spPr bwMode="auto">
              <a:xfrm>
                <a:off x="3124200" y="3064933"/>
                <a:ext cx="457200" cy="1255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de-DE" altLang="en-US" sz="1400" dirty="0"/>
              </a:p>
            </p:txBody>
          </p:sp>
          <p:sp>
            <p:nvSpPr>
              <p:cNvPr id="226" name="Text Box 22"/>
              <p:cNvSpPr txBox="1">
                <a:spLocks noChangeArrowheads="1"/>
              </p:cNvSpPr>
              <p:nvPr/>
            </p:nvSpPr>
            <p:spPr bwMode="auto">
              <a:xfrm>
                <a:off x="3648660" y="3064933"/>
                <a:ext cx="19944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27" name="Text Box 23"/>
              <p:cNvSpPr txBox="1">
                <a:spLocks noChangeArrowheads="1"/>
              </p:cNvSpPr>
              <p:nvPr/>
            </p:nvSpPr>
            <p:spPr bwMode="auto">
              <a:xfrm>
                <a:off x="4158916" y="3073891"/>
                <a:ext cx="19944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28" name="Text Box 24"/>
              <p:cNvSpPr txBox="1">
                <a:spLocks noChangeArrowheads="1"/>
              </p:cNvSpPr>
              <p:nvPr/>
            </p:nvSpPr>
            <p:spPr bwMode="auto">
              <a:xfrm>
                <a:off x="3906253" y="3064933"/>
                <a:ext cx="19944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30" name="Text Box 23"/>
              <p:cNvSpPr txBox="1">
                <a:spLocks noChangeArrowheads="1"/>
              </p:cNvSpPr>
              <p:nvPr/>
            </p:nvSpPr>
            <p:spPr bwMode="auto">
              <a:xfrm>
                <a:off x="4398814" y="3064933"/>
                <a:ext cx="45720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N</a:t>
                </a:r>
              </a:p>
            </p:txBody>
          </p:sp>
          <p:sp>
            <p:nvSpPr>
              <p:cNvPr id="232" name="Text Box 31"/>
              <p:cNvSpPr txBox="1">
                <a:spLocks noChangeArrowheads="1"/>
              </p:cNvSpPr>
              <p:nvPr/>
            </p:nvSpPr>
            <p:spPr bwMode="auto">
              <a:xfrm>
                <a:off x="3297823" y="3059549"/>
                <a:ext cx="53340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 A</a:t>
                </a:r>
              </a:p>
            </p:txBody>
          </p:sp>
          <p:sp>
            <p:nvSpPr>
              <p:cNvPr id="233" name="Text Box 23"/>
              <p:cNvSpPr txBox="1">
                <a:spLocks noChangeArrowheads="1"/>
              </p:cNvSpPr>
              <p:nvPr/>
            </p:nvSpPr>
            <p:spPr bwMode="auto">
              <a:xfrm>
                <a:off x="4634516" y="3064933"/>
                <a:ext cx="45720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 A</a:t>
                </a:r>
              </a:p>
            </p:txBody>
          </p:sp>
        </p:grpSp>
        <p:grpSp>
          <p:nvGrpSpPr>
            <p:cNvPr id="174" name="Group 482"/>
            <p:cNvGrpSpPr>
              <a:grpSpLocks/>
            </p:cNvGrpSpPr>
            <p:nvPr/>
          </p:nvGrpSpPr>
          <p:grpSpPr bwMode="auto">
            <a:xfrm>
              <a:off x="2743200" y="2664023"/>
              <a:ext cx="1767362" cy="307777"/>
              <a:chOff x="3124200" y="3389489"/>
              <a:chExt cx="1767362" cy="307777"/>
            </a:xfrm>
          </p:grpSpPr>
          <p:sp>
            <p:nvSpPr>
              <p:cNvPr id="216" name="Text Box 25"/>
              <p:cNvSpPr txBox="1">
                <a:spLocks noChangeArrowheads="1"/>
              </p:cNvSpPr>
              <p:nvPr/>
            </p:nvSpPr>
            <p:spPr bwMode="auto">
              <a:xfrm>
                <a:off x="3124200" y="3389489"/>
                <a:ext cx="3810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  <p:sp>
            <p:nvSpPr>
              <p:cNvPr id="217" name="Text Box 26"/>
              <p:cNvSpPr txBox="1">
                <a:spLocks noChangeArrowheads="1"/>
              </p:cNvSpPr>
              <p:nvPr/>
            </p:nvSpPr>
            <p:spPr bwMode="auto">
              <a:xfrm>
                <a:off x="3424990" y="3389489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18" name="Text Box 27"/>
              <p:cNvSpPr txBox="1">
                <a:spLocks noChangeArrowheads="1"/>
              </p:cNvSpPr>
              <p:nvPr/>
            </p:nvSpPr>
            <p:spPr bwMode="auto">
              <a:xfrm>
                <a:off x="3648660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19" name="Text Box 28"/>
              <p:cNvSpPr txBox="1">
                <a:spLocks noChangeArrowheads="1"/>
              </p:cNvSpPr>
              <p:nvPr/>
            </p:nvSpPr>
            <p:spPr bwMode="auto">
              <a:xfrm>
                <a:off x="3893302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20" name="Text Box 29"/>
              <p:cNvSpPr txBox="1">
                <a:spLocks noChangeArrowheads="1"/>
              </p:cNvSpPr>
              <p:nvPr/>
            </p:nvSpPr>
            <p:spPr bwMode="auto">
              <a:xfrm>
                <a:off x="4158916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23" name="Text Box 29"/>
              <p:cNvSpPr txBox="1">
                <a:spLocks noChangeArrowheads="1"/>
              </p:cNvSpPr>
              <p:nvPr/>
            </p:nvSpPr>
            <p:spPr bwMode="auto">
              <a:xfrm>
                <a:off x="4456420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24" name="Text Box 29"/>
              <p:cNvSpPr txBox="1">
                <a:spLocks noChangeArrowheads="1"/>
              </p:cNvSpPr>
              <p:nvPr/>
            </p:nvSpPr>
            <p:spPr bwMode="auto">
              <a:xfrm>
                <a:off x="4692122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</p:grpSp>
        <p:grpSp>
          <p:nvGrpSpPr>
            <p:cNvPr id="175" name="Group 483"/>
            <p:cNvGrpSpPr>
              <a:grpSpLocks/>
            </p:cNvGrpSpPr>
            <p:nvPr/>
          </p:nvGrpSpPr>
          <p:grpSpPr bwMode="auto">
            <a:xfrm>
              <a:off x="2736098" y="4191000"/>
              <a:ext cx="1736391" cy="307777"/>
              <a:chOff x="3124200" y="3714044"/>
              <a:chExt cx="1736391" cy="307777"/>
            </a:xfrm>
          </p:grpSpPr>
          <p:sp>
            <p:nvSpPr>
              <p:cNvPr id="207" name="Text Box 30"/>
              <p:cNvSpPr txBox="1">
                <a:spLocks noChangeArrowheads="1"/>
              </p:cNvSpPr>
              <p:nvPr/>
            </p:nvSpPr>
            <p:spPr bwMode="auto">
              <a:xfrm>
                <a:off x="3124200" y="3714044"/>
                <a:ext cx="3810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T</a:t>
                </a:r>
              </a:p>
            </p:txBody>
          </p:sp>
          <p:sp>
            <p:nvSpPr>
              <p:cNvPr id="208" name="Text Box 31"/>
              <p:cNvSpPr txBox="1">
                <a:spLocks noChangeArrowheads="1"/>
              </p:cNvSpPr>
              <p:nvPr/>
            </p:nvSpPr>
            <p:spPr bwMode="auto">
              <a:xfrm>
                <a:off x="3343860" y="3714044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 N</a:t>
                </a:r>
              </a:p>
            </p:txBody>
          </p:sp>
          <p:sp>
            <p:nvSpPr>
              <p:cNvPr id="209" name="Text Box 32"/>
              <p:cNvSpPr txBox="1">
                <a:spLocks noChangeArrowheads="1"/>
              </p:cNvSpPr>
              <p:nvPr/>
            </p:nvSpPr>
            <p:spPr bwMode="auto">
              <a:xfrm>
                <a:off x="3648660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10" name="Text Box 33"/>
              <p:cNvSpPr txBox="1">
                <a:spLocks noChangeArrowheads="1"/>
              </p:cNvSpPr>
              <p:nvPr/>
            </p:nvSpPr>
            <p:spPr bwMode="auto">
              <a:xfrm>
                <a:off x="3906253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11" name="Text Box 34"/>
              <p:cNvSpPr txBox="1">
                <a:spLocks noChangeArrowheads="1"/>
              </p:cNvSpPr>
              <p:nvPr/>
            </p:nvSpPr>
            <p:spPr bwMode="auto">
              <a:xfrm>
                <a:off x="4158916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12" name="Text Box 32"/>
              <p:cNvSpPr txBox="1">
                <a:spLocks noChangeArrowheads="1"/>
              </p:cNvSpPr>
              <p:nvPr/>
            </p:nvSpPr>
            <p:spPr bwMode="auto">
              <a:xfrm>
                <a:off x="4430796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13" name="Text Box 33"/>
              <p:cNvSpPr txBox="1">
                <a:spLocks noChangeArrowheads="1"/>
              </p:cNvSpPr>
              <p:nvPr/>
            </p:nvSpPr>
            <p:spPr bwMode="auto">
              <a:xfrm>
                <a:off x="4661151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</p:grpSp>
        <p:grpSp>
          <p:nvGrpSpPr>
            <p:cNvPr id="176" name="Group 484"/>
            <p:cNvGrpSpPr>
              <a:grpSpLocks/>
            </p:cNvGrpSpPr>
            <p:nvPr/>
          </p:nvGrpSpPr>
          <p:grpSpPr bwMode="auto">
            <a:xfrm>
              <a:off x="2743200" y="3273623"/>
              <a:ext cx="1915387" cy="307777"/>
              <a:chOff x="3131302" y="4007556"/>
              <a:chExt cx="1915387" cy="307777"/>
            </a:xfrm>
          </p:grpSpPr>
          <p:sp>
            <p:nvSpPr>
              <p:cNvPr id="198" name="Text Box 30"/>
              <p:cNvSpPr txBox="1">
                <a:spLocks noChangeArrowheads="1"/>
              </p:cNvSpPr>
              <p:nvPr/>
            </p:nvSpPr>
            <p:spPr bwMode="auto">
              <a:xfrm>
                <a:off x="3131302" y="4007556"/>
                <a:ext cx="37389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  <p:sp>
            <p:nvSpPr>
              <p:cNvPr id="199" name="Text Box 31"/>
              <p:cNvSpPr txBox="1">
                <a:spLocks noChangeArrowheads="1"/>
              </p:cNvSpPr>
              <p:nvPr/>
            </p:nvSpPr>
            <p:spPr bwMode="auto">
              <a:xfrm>
                <a:off x="3343860" y="4007556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T</a:t>
                </a:r>
              </a:p>
            </p:txBody>
          </p:sp>
          <p:sp>
            <p:nvSpPr>
              <p:cNvPr id="200" name="Text Box 32"/>
              <p:cNvSpPr txBox="1">
                <a:spLocks noChangeArrowheads="1"/>
              </p:cNvSpPr>
              <p:nvPr/>
            </p:nvSpPr>
            <p:spPr bwMode="auto">
              <a:xfrm>
                <a:off x="3655762" y="4007556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01" name="Text Box 33"/>
              <p:cNvSpPr txBox="1">
                <a:spLocks noChangeArrowheads="1"/>
              </p:cNvSpPr>
              <p:nvPr/>
            </p:nvSpPr>
            <p:spPr bwMode="auto">
              <a:xfrm>
                <a:off x="3913355" y="4007556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02" name="Text Box 34"/>
              <p:cNvSpPr txBox="1">
                <a:spLocks noChangeArrowheads="1"/>
              </p:cNvSpPr>
              <p:nvPr/>
            </p:nvSpPr>
            <p:spPr bwMode="auto">
              <a:xfrm>
                <a:off x="4166018" y="4007556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05" name="Text Box 34"/>
              <p:cNvSpPr txBox="1">
                <a:spLocks noChangeArrowheads="1"/>
              </p:cNvSpPr>
              <p:nvPr/>
            </p:nvSpPr>
            <p:spPr bwMode="auto">
              <a:xfrm>
                <a:off x="4421958" y="4007556"/>
                <a:ext cx="35785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T</a:t>
                </a:r>
              </a:p>
            </p:txBody>
          </p:sp>
          <p:sp>
            <p:nvSpPr>
              <p:cNvPr id="206" name="Text Box 34"/>
              <p:cNvSpPr txBox="1">
                <a:spLocks noChangeArrowheads="1"/>
              </p:cNvSpPr>
              <p:nvPr/>
            </p:nvSpPr>
            <p:spPr bwMode="auto">
              <a:xfrm>
                <a:off x="4688833" y="4007556"/>
                <a:ext cx="35785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</p:grpSp>
        <p:grpSp>
          <p:nvGrpSpPr>
            <p:cNvPr id="178" name="Group 486"/>
            <p:cNvGrpSpPr>
              <a:grpSpLocks/>
            </p:cNvGrpSpPr>
            <p:nvPr/>
          </p:nvGrpSpPr>
          <p:grpSpPr bwMode="auto">
            <a:xfrm>
              <a:off x="2743200" y="3581400"/>
              <a:ext cx="1908287" cy="307777"/>
              <a:chOff x="3124200" y="4645223"/>
              <a:chExt cx="1908287" cy="307777"/>
            </a:xfrm>
          </p:grpSpPr>
          <p:sp>
            <p:nvSpPr>
              <p:cNvPr id="180" name="Text Box 30"/>
              <p:cNvSpPr txBox="1">
                <a:spLocks noChangeArrowheads="1"/>
              </p:cNvSpPr>
              <p:nvPr/>
            </p:nvSpPr>
            <p:spPr bwMode="auto">
              <a:xfrm>
                <a:off x="3124200" y="4645223"/>
                <a:ext cx="37389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181" name="Text Box 31"/>
              <p:cNvSpPr txBox="1">
                <a:spLocks noChangeArrowheads="1"/>
              </p:cNvSpPr>
              <p:nvPr/>
            </p:nvSpPr>
            <p:spPr bwMode="auto">
              <a:xfrm>
                <a:off x="3336758" y="4645223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A</a:t>
                </a:r>
              </a:p>
            </p:txBody>
          </p:sp>
          <p:sp>
            <p:nvSpPr>
              <p:cNvPr id="182" name="Text Box 32"/>
              <p:cNvSpPr txBox="1">
                <a:spLocks noChangeArrowheads="1"/>
              </p:cNvSpPr>
              <p:nvPr/>
            </p:nvSpPr>
            <p:spPr bwMode="auto">
              <a:xfrm>
                <a:off x="3648660" y="4645223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  <p:sp>
            <p:nvSpPr>
              <p:cNvPr id="183" name="Text Box 33"/>
              <p:cNvSpPr txBox="1">
                <a:spLocks noChangeArrowheads="1"/>
              </p:cNvSpPr>
              <p:nvPr/>
            </p:nvSpPr>
            <p:spPr bwMode="auto">
              <a:xfrm>
                <a:off x="3906253" y="4645223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184" name="Text Box 34"/>
              <p:cNvSpPr txBox="1">
                <a:spLocks noChangeArrowheads="1"/>
              </p:cNvSpPr>
              <p:nvPr/>
            </p:nvSpPr>
            <p:spPr bwMode="auto">
              <a:xfrm>
                <a:off x="4158916" y="4645223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186" name="Text Box 33"/>
              <p:cNvSpPr txBox="1">
                <a:spLocks noChangeArrowheads="1"/>
              </p:cNvSpPr>
              <p:nvPr/>
            </p:nvSpPr>
            <p:spPr bwMode="auto">
              <a:xfrm>
                <a:off x="4442940" y="4645223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187" name="Text Box 34"/>
              <p:cNvSpPr txBox="1">
                <a:spLocks noChangeArrowheads="1"/>
              </p:cNvSpPr>
              <p:nvPr/>
            </p:nvSpPr>
            <p:spPr bwMode="auto">
              <a:xfrm>
                <a:off x="4674631" y="4645223"/>
                <a:ext cx="35785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</p:grpSp>
        <p:sp>
          <p:nvSpPr>
            <p:cNvPr id="179" name="Text Box 34"/>
            <p:cNvSpPr txBox="1">
              <a:spLocks noChangeArrowheads="1"/>
            </p:cNvSpPr>
            <p:nvPr/>
          </p:nvSpPr>
          <p:spPr bwMode="auto">
            <a:xfrm>
              <a:off x="4571996" y="4513603"/>
              <a:ext cx="76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6x7</a:t>
              </a:r>
            </a:p>
          </p:txBody>
        </p:sp>
      </p:grpSp>
      <p:grpSp>
        <p:nvGrpSpPr>
          <p:cNvPr id="245" name="Group 174"/>
          <p:cNvGrpSpPr>
            <a:grpSpLocks/>
          </p:cNvGrpSpPr>
          <p:nvPr/>
        </p:nvGrpSpPr>
        <p:grpSpPr bwMode="auto">
          <a:xfrm>
            <a:off x="7034647" y="4132119"/>
            <a:ext cx="2715488" cy="2035746"/>
            <a:chOff x="2209800" y="1524000"/>
            <a:chExt cx="2715488" cy="2036226"/>
          </a:xfrm>
        </p:grpSpPr>
        <p:sp>
          <p:nvSpPr>
            <p:cNvPr id="246" name="Line 9"/>
            <p:cNvSpPr>
              <a:spLocks noChangeShapeType="1"/>
            </p:cNvSpPr>
            <p:nvPr/>
          </p:nvSpPr>
          <p:spPr bwMode="auto">
            <a:xfrm>
              <a:off x="3433930" y="165382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Text Box 10"/>
            <p:cNvSpPr txBox="1">
              <a:spLocks noChangeArrowheads="1"/>
            </p:cNvSpPr>
            <p:nvPr/>
          </p:nvSpPr>
          <p:spPr bwMode="auto">
            <a:xfrm>
              <a:off x="2570747" y="1653822"/>
              <a:ext cx="2486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48" name="Text Box 11"/>
            <p:cNvSpPr txBox="1">
              <a:spLocks noChangeArrowheads="1"/>
            </p:cNvSpPr>
            <p:nvPr/>
          </p:nvSpPr>
          <p:spPr bwMode="auto">
            <a:xfrm>
              <a:off x="2815390" y="1978378"/>
              <a:ext cx="310816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49" name="Text Box 12"/>
            <p:cNvSpPr txBox="1">
              <a:spLocks noChangeArrowheads="1"/>
            </p:cNvSpPr>
            <p:nvPr/>
          </p:nvSpPr>
          <p:spPr bwMode="auto">
            <a:xfrm>
              <a:off x="3296653" y="1978378"/>
              <a:ext cx="248653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0" name="Text Box 13"/>
            <p:cNvSpPr txBox="1">
              <a:spLocks noChangeArrowheads="1"/>
            </p:cNvSpPr>
            <p:nvPr/>
          </p:nvSpPr>
          <p:spPr bwMode="auto">
            <a:xfrm>
              <a:off x="2514600" y="2302933"/>
              <a:ext cx="457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400" dirty="0"/>
            </a:p>
          </p:txBody>
        </p:sp>
        <p:sp>
          <p:nvSpPr>
            <p:cNvPr id="251" name="Text Box 15"/>
            <p:cNvSpPr txBox="1">
              <a:spLocks noChangeArrowheads="1"/>
            </p:cNvSpPr>
            <p:nvPr/>
          </p:nvSpPr>
          <p:spPr bwMode="auto">
            <a:xfrm>
              <a:off x="2815390" y="1653822"/>
              <a:ext cx="2486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52" name="Text Box 16"/>
            <p:cNvSpPr txBox="1">
              <a:spLocks noChangeArrowheads="1"/>
            </p:cNvSpPr>
            <p:nvPr/>
          </p:nvSpPr>
          <p:spPr bwMode="auto">
            <a:xfrm>
              <a:off x="3039060" y="1653822"/>
              <a:ext cx="310816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53" name="Text Box 17"/>
            <p:cNvSpPr txBox="1">
              <a:spLocks noChangeArrowheads="1"/>
            </p:cNvSpPr>
            <p:nvPr/>
          </p:nvSpPr>
          <p:spPr bwMode="auto">
            <a:xfrm>
              <a:off x="3296653" y="1653822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4" name="Text Box 18"/>
            <p:cNvSpPr txBox="1">
              <a:spLocks noChangeArrowheads="1"/>
            </p:cNvSpPr>
            <p:nvPr/>
          </p:nvSpPr>
          <p:spPr bwMode="auto">
            <a:xfrm>
              <a:off x="3549316" y="1653822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5" name="Text Box 19"/>
            <p:cNvSpPr txBox="1">
              <a:spLocks noChangeArrowheads="1"/>
            </p:cNvSpPr>
            <p:nvPr/>
          </p:nvSpPr>
          <p:spPr bwMode="auto">
            <a:xfrm>
              <a:off x="2514600" y="1978378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256" name="Text Box 20"/>
            <p:cNvSpPr txBox="1">
              <a:spLocks noChangeArrowheads="1"/>
            </p:cNvSpPr>
            <p:nvPr/>
          </p:nvSpPr>
          <p:spPr bwMode="auto">
            <a:xfrm>
              <a:off x="3039060" y="1978378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7" name="Text Box 21"/>
            <p:cNvSpPr txBox="1">
              <a:spLocks noChangeArrowheads="1"/>
            </p:cNvSpPr>
            <p:nvPr/>
          </p:nvSpPr>
          <p:spPr bwMode="auto">
            <a:xfrm>
              <a:off x="3549316" y="1978378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58" name="Text Box 22"/>
            <p:cNvSpPr txBox="1">
              <a:spLocks noChangeArrowheads="1"/>
            </p:cNvSpPr>
            <p:nvPr/>
          </p:nvSpPr>
          <p:spPr bwMode="auto">
            <a:xfrm>
              <a:off x="3039060" y="2302933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9" name="Text Box 23"/>
            <p:cNvSpPr txBox="1">
              <a:spLocks noChangeArrowheads="1"/>
            </p:cNvSpPr>
            <p:nvPr/>
          </p:nvSpPr>
          <p:spPr bwMode="auto">
            <a:xfrm>
              <a:off x="3549316" y="2302933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0" name="Text Box 24"/>
            <p:cNvSpPr txBox="1">
              <a:spLocks noChangeArrowheads="1"/>
            </p:cNvSpPr>
            <p:nvPr/>
          </p:nvSpPr>
          <p:spPr bwMode="auto">
            <a:xfrm>
              <a:off x="3296653" y="2302933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1" name="Text Box 25"/>
            <p:cNvSpPr txBox="1">
              <a:spLocks noChangeArrowheads="1"/>
            </p:cNvSpPr>
            <p:nvPr/>
          </p:nvSpPr>
          <p:spPr bwMode="auto">
            <a:xfrm>
              <a:off x="2514600" y="2627489"/>
              <a:ext cx="38100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262" name="Text Box 26"/>
            <p:cNvSpPr txBox="1">
              <a:spLocks noChangeArrowheads="1"/>
            </p:cNvSpPr>
            <p:nvPr/>
          </p:nvSpPr>
          <p:spPr bwMode="auto">
            <a:xfrm>
              <a:off x="2815390" y="2627489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63" name="Text Box 27"/>
            <p:cNvSpPr txBox="1">
              <a:spLocks noChangeArrowheads="1"/>
            </p:cNvSpPr>
            <p:nvPr/>
          </p:nvSpPr>
          <p:spPr bwMode="auto">
            <a:xfrm>
              <a:off x="3039060" y="2627489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4" name="Text Box 28"/>
            <p:cNvSpPr txBox="1">
              <a:spLocks noChangeArrowheads="1"/>
            </p:cNvSpPr>
            <p:nvPr/>
          </p:nvSpPr>
          <p:spPr bwMode="auto">
            <a:xfrm>
              <a:off x="3283702" y="2627489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5" name="Text Box 29"/>
            <p:cNvSpPr txBox="1">
              <a:spLocks noChangeArrowheads="1"/>
            </p:cNvSpPr>
            <p:nvPr/>
          </p:nvSpPr>
          <p:spPr bwMode="auto">
            <a:xfrm>
              <a:off x="3549316" y="2627489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6" name="Text Box 30"/>
            <p:cNvSpPr txBox="1">
              <a:spLocks noChangeArrowheads="1"/>
            </p:cNvSpPr>
            <p:nvPr/>
          </p:nvSpPr>
          <p:spPr bwMode="auto">
            <a:xfrm>
              <a:off x="2514600" y="2952044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267" name="Text Box 31"/>
            <p:cNvSpPr txBox="1">
              <a:spLocks noChangeArrowheads="1"/>
            </p:cNvSpPr>
            <p:nvPr/>
          </p:nvSpPr>
          <p:spPr bwMode="auto">
            <a:xfrm>
              <a:off x="2734260" y="2952044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T</a:t>
              </a:r>
            </a:p>
          </p:txBody>
        </p:sp>
        <p:sp>
          <p:nvSpPr>
            <p:cNvPr id="268" name="Text Box 32"/>
            <p:cNvSpPr txBox="1">
              <a:spLocks noChangeArrowheads="1"/>
            </p:cNvSpPr>
            <p:nvPr/>
          </p:nvSpPr>
          <p:spPr bwMode="auto">
            <a:xfrm>
              <a:off x="3039060" y="2952044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69" name="Text Box 33"/>
            <p:cNvSpPr txBox="1">
              <a:spLocks noChangeArrowheads="1"/>
            </p:cNvSpPr>
            <p:nvPr/>
          </p:nvSpPr>
          <p:spPr bwMode="auto">
            <a:xfrm>
              <a:off x="3296653" y="2952044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70" name="Text Box 34"/>
            <p:cNvSpPr txBox="1">
              <a:spLocks noChangeArrowheads="1"/>
            </p:cNvSpPr>
            <p:nvPr/>
          </p:nvSpPr>
          <p:spPr bwMode="auto">
            <a:xfrm>
              <a:off x="3549316" y="2952044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71" name="AutoShape 35"/>
            <p:cNvSpPr>
              <a:spLocks/>
            </p:cNvSpPr>
            <p:nvPr/>
          </p:nvSpPr>
          <p:spPr bwMode="auto">
            <a:xfrm>
              <a:off x="2529112" y="1653823"/>
              <a:ext cx="103224" cy="1626757"/>
            </a:xfrm>
            <a:prstGeom prst="leftBracket">
              <a:avLst>
                <a:gd name="adj" fmla="val 99941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272" name="Text Box 38"/>
            <p:cNvSpPr txBox="1">
              <a:spLocks noChangeArrowheads="1"/>
            </p:cNvSpPr>
            <p:nvPr/>
          </p:nvSpPr>
          <p:spPr bwMode="auto">
            <a:xfrm>
              <a:off x="2209800" y="1860726"/>
              <a:ext cx="435142" cy="52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3,1</a:t>
              </a:r>
            </a:p>
          </p:txBody>
        </p:sp>
        <p:sp>
          <p:nvSpPr>
            <p:cNvPr id="273" name="Text Box 39"/>
            <p:cNvSpPr txBox="1">
              <a:spLocks noChangeArrowheads="1"/>
            </p:cNvSpPr>
            <p:nvPr/>
          </p:nvSpPr>
          <p:spPr bwMode="auto">
            <a:xfrm>
              <a:off x="2209800" y="1524000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7,1</a:t>
              </a:r>
            </a:p>
          </p:txBody>
        </p:sp>
        <p:sp>
          <p:nvSpPr>
            <p:cNvPr id="274" name="Text Box 40"/>
            <p:cNvSpPr txBox="1">
              <a:spLocks noChangeArrowheads="1"/>
            </p:cNvSpPr>
            <p:nvPr/>
          </p:nvSpPr>
          <p:spPr bwMode="auto">
            <a:xfrm>
              <a:off x="2209800" y="2185282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5,1</a:t>
              </a:r>
            </a:p>
          </p:txBody>
        </p:sp>
        <p:sp>
          <p:nvSpPr>
            <p:cNvPr id="275" name="Text Box 41"/>
            <p:cNvSpPr txBox="1">
              <a:spLocks noChangeArrowheads="1"/>
            </p:cNvSpPr>
            <p:nvPr/>
          </p:nvSpPr>
          <p:spPr bwMode="auto">
            <a:xfrm>
              <a:off x="2209800" y="2497667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3,7</a:t>
              </a:r>
            </a:p>
          </p:txBody>
        </p:sp>
        <p:sp>
          <p:nvSpPr>
            <p:cNvPr id="276" name="Text Box 42"/>
            <p:cNvSpPr txBox="1">
              <a:spLocks noChangeArrowheads="1"/>
            </p:cNvSpPr>
            <p:nvPr/>
          </p:nvSpPr>
          <p:spPr bwMode="auto">
            <a:xfrm>
              <a:off x="2209800" y="2834393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5,7</a:t>
              </a:r>
            </a:p>
          </p:txBody>
        </p:sp>
        <p:sp>
          <p:nvSpPr>
            <p:cNvPr id="278" name="AutoShape 35"/>
            <p:cNvSpPr>
              <a:spLocks/>
            </p:cNvSpPr>
            <p:nvPr/>
          </p:nvSpPr>
          <p:spPr bwMode="auto">
            <a:xfrm flipH="1">
              <a:off x="4291859" y="1653823"/>
              <a:ext cx="112072" cy="1626757"/>
            </a:xfrm>
            <a:prstGeom prst="leftBracket">
              <a:avLst>
                <a:gd name="adj" fmla="val 10001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284" name="Line 9"/>
            <p:cNvSpPr>
              <a:spLocks noChangeShapeType="1"/>
            </p:cNvSpPr>
            <p:nvPr/>
          </p:nvSpPr>
          <p:spPr bwMode="auto">
            <a:xfrm>
              <a:off x="4188828" y="165382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Text Box 12"/>
            <p:cNvSpPr txBox="1">
              <a:spLocks noChangeArrowheads="1"/>
            </p:cNvSpPr>
            <p:nvPr/>
          </p:nvSpPr>
          <p:spPr bwMode="auto">
            <a:xfrm>
              <a:off x="4051551" y="1978378"/>
              <a:ext cx="2486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86" name="Text Box 16"/>
            <p:cNvSpPr txBox="1">
              <a:spLocks noChangeArrowheads="1"/>
            </p:cNvSpPr>
            <p:nvPr/>
          </p:nvSpPr>
          <p:spPr bwMode="auto">
            <a:xfrm>
              <a:off x="3810000" y="1653822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87" name="Text Box 17"/>
            <p:cNvSpPr txBox="1">
              <a:spLocks noChangeArrowheads="1"/>
            </p:cNvSpPr>
            <p:nvPr/>
          </p:nvSpPr>
          <p:spPr bwMode="auto">
            <a:xfrm>
              <a:off x="4051551" y="1653822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89" name="Text Box 20"/>
            <p:cNvSpPr txBox="1">
              <a:spLocks noChangeArrowheads="1"/>
            </p:cNvSpPr>
            <p:nvPr/>
          </p:nvSpPr>
          <p:spPr bwMode="auto">
            <a:xfrm>
              <a:off x="3810000" y="1978378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91" name="Text Box 22"/>
            <p:cNvSpPr txBox="1">
              <a:spLocks noChangeArrowheads="1"/>
            </p:cNvSpPr>
            <p:nvPr/>
          </p:nvSpPr>
          <p:spPr bwMode="auto">
            <a:xfrm>
              <a:off x="3810000" y="2302933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93" name="Text Box 24"/>
            <p:cNvSpPr txBox="1">
              <a:spLocks noChangeArrowheads="1"/>
            </p:cNvSpPr>
            <p:nvPr/>
          </p:nvSpPr>
          <p:spPr bwMode="auto">
            <a:xfrm>
              <a:off x="4051551" y="2302933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94" name="Text Box 27"/>
            <p:cNvSpPr txBox="1">
              <a:spLocks noChangeArrowheads="1"/>
            </p:cNvSpPr>
            <p:nvPr/>
          </p:nvSpPr>
          <p:spPr bwMode="auto">
            <a:xfrm>
              <a:off x="3810000" y="2627489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95" name="Text Box 28"/>
            <p:cNvSpPr txBox="1">
              <a:spLocks noChangeArrowheads="1"/>
            </p:cNvSpPr>
            <p:nvPr/>
          </p:nvSpPr>
          <p:spPr bwMode="auto">
            <a:xfrm>
              <a:off x="4038600" y="2627489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297" name="Text Box 32"/>
            <p:cNvSpPr txBox="1">
              <a:spLocks noChangeArrowheads="1"/>
            </p:cNvSpPr>
            <p:nvPr/>
          </p:nvSpPr>
          <p:spPr bwMode="auto">
            <a:xfrm>
              <a:off x="3810000" y="2952044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98" name="Text Box 33"/>
            <p:cNvSpPr txBox="1">
              <a:spLocks noChangeArrowheads="1"/>
            </p:cNvSpPr>
            <p:nvPr/>
          </p:nvSpPr>
          <p:spPr bwMode="auto">
            <a:xfrm>
              <a:off x="4051551" y="2952044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303" name="Text Box 31"/>
            <p:cNvSpPr txBox="1">
              <a:spLocks noChangeArrowheads="1"/>
            </p:cNvSpPr>
            <p:nvPr/>
          </p:nvSpPr>
          <p:spPr bwMode="auto">
            <a:xfrm>
              <a:off x="2760561" y="2303673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N</a:t>
              </a:r>
            </a:p>
          </p:txBody>
        </p:sp>
        <p:sp>
          <p:nvSpPr>
            <p:cNvPr id="304" name="Text Box 34"/>
            <p:cNvSpPr txBox="1">
              <a:spLocks noChangeArrowheads="1"/>
            </p:cNvSpPr>
            <p:nvPr/>
          </p:nvSpPr>
          <p:spPr bwMode="auto">
            <a:xfrm>
              <a:off x="4163288" y="3252449"/>
              <a:ext cx="76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5x7</a:t>
              </a:r>
            </a:p>
          </p:txBody>
        </p:sp>
      </p:grpSp>
      <p:grpSp>
        <p:nvGrpSpPr>
          <p:cNvPr id="305" name="Group 303"/>
          <p:cNvGrpSpPr>
            <a:grpSpLocks/>
          </p:cNvGrpSpPr>
          <p:nvPr/>
        </p:nvGrpSpPr>
        <p:grpSpPr bwMode="auto">
          <a:xfrm>
            <a:off x="3505200" y="2819400"/>
            <a:ext cx="990600" cy="1143000"/>
            <a:chOff x="1981200" y="2819400"/>
            <a:chExt cx="990600" cy="1143000"/>
          </a:xfrm>
        </p:grpSpPr>
        <p:sp>
          <p:nvSpPr>
            <p:cNvPr id="306" name="Right Arrow 315"/>
            <p:cNvSpPr>
              <a:spLocks noChangeArrowheads="1"/>
            </p:cNvSpPr>
            <p:nvPr/>
          </p:nvSpPr>
          <p:spPr bwMode="auto">
            <a:xfrm rot="5400000">
              <a:off x="2247900" y="284226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  <p:sp>
          <p:nvSpPr>
            <p:cNvPr id="307" name="Text Box 159"/>
            <p:cNvSpPr txBox="1">
              <a:spLocks noChangeArrowheads="1"/>
            </p:cNvSpPr>
            <p:nvPr/>
          </p:nvSpPr>
          <p:spPr bwMode="auto">
            <a:xfrm>
              <a:off x="1981200" y="3200400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 18 %</a:t>
              </a:r>
            </a:p>
          </p:txBody>
        </p:sp>
        <p:sp>
          <p:nvSpPr>
            <p:cNvPr id="308" name="Right Arrow 315"/>
            <p:cNvSpPr>
              <a:spLocks noChangeArrowheads="1"/>
            </p:cNvSpPr>
            <p:nvPr/>
          </p:nvSpPr>
          <p:spPr bwMode="auto">
            <a:xfrm rot="16200000" flipV="1">
              <a:off x="2247900" y="361950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</p:grpSp>
      <p:grpSp>
        <p:nvGrpSpPr>
          <p:cNvPr id="309" name="Group 304"/>
          <p:cNvGrpSpPr>
            <a:grpSpLocks/>
          </p:cNvGrpSpPr>
          <p:nvPr/>
        </p:nvGrpSpPr>
        <p:grpSpPr bwMode="auto">
          <a:xfrm>
            <a:off x="7848600" y="2895600"/>
            <a:ext cx="990600" cy="1143000"/>
            <a:chOff x="1981200" y="2819400"/>
            <a:chExt cx="990600" cy="1143000"/>
          </a:xfrm>
        </p:grpSpPr>
        <p:sp>
          <p:nvSpPr>
            <p:cNvPr id="310" name="Right Arrow 315"/>
            <p:cNvSpPr>
              <a:spLocks noChangeArrowheads="1"/>
            </p:cNvSpPr>
            <p:nvPr/>
          </p:nvSpPr>
          <p:spPr bwMode="auto">
            <a:xfrm rot="5400000">
              <a:off x="2247900" y="284226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  <p:sp>
          <p:nvSpPr>
            <p:cNvPr id="311" name="Text Box 159"/>
            <p:cNvSpPr txBox="1">
              <a:spLocks noChangeArrowheads="1"/>
            </p:cNvSpPr>
            <p:nvPr/>
          </p:nvSpPr>
          <p:spPr bwMode="auto">
            <a:xfrm>
              <a:off x="1981200" y="3200400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39 %</a:t>
              </a:r>
            </a:p>
          </p:txBody>
        </p:sp>
        <p:sp>
          <p:nvSpPr>
            <p:cNvPr id="312" name="Right Arrow 315"/>
            <p:cNvSpPr>
              <a:spLocks noChangeArrowheads="1"/>
            </p:cNvSpPr>
            <p:nvPr/>
          </p:nvSpPr>
          <p:spPr bwMode="auto">
            <a:xfrm rot="16200000" flipV="1">
              <a:off x="2247900" y="361950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</p:grpSp>
      <p:grpSp>
        <p:nvGrpSpPr>
          <p:cNvPr id="313" name="Group 328"/>
          <p:cNvGrpSpPr>
            <a:grpSpLocks/>
          </p:cNvGrpSpPr>
          <p:nvPr/>
        </p:nvGrpSpPr>
        <p:grpSpPr bwMode="auto">
          <a:xfrm>
            <a:off x="5638800" y="5029200"/>
            <a:ext cx="1371600" cy="381000"/>
            <a:chOff x="4114800" y="5334000"/>
            <a:chExt cx="1143000" cy="381000"/>
          </a:xfrm>
        </p:grpSpPr>
        <p:sp>
          <p:nvSpPr>
            <p:cNvPr id="314" name="Right Arrow 324"/>
            <p:cNvSpPr>
              <a:spLocks noChangeArrowheads="1"/>
            </p:cNvSpPr>
            <p:nvPr/>
          </p:nvSpPr>
          <p:spPr bwMode="auto">
            <a:xfrm>
              <a:off x="4114800" y="5348286"/>
              <a:ext cx="228600" cy="3667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15" name="Text Box 159"/>
            <p:cNvSpPr txBox="1">
              <a:spLocks noChangeArrowheads="1"/>
            </p:cNvSpPr>
            <p:nvPr/>
          </p:nvSpPr>
          <p:spPr bwMode="auto">
            <a:xfrm>
              <a:off x="4267200" y="5348287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 94 %</a:t>
              </a:r>
            </a:p>
          </p:txBody>
        </p:sp>
        <p:sp>
          <p:nvSpPr>
            <p:cNvPr id="316" name="Right Arrow 327"/>
            <p:cNvSpPr>
              <a:spLocks noChangeArrowheads="1"/>
            </p:cNvSpPr>
            <p:nvPr/>
          </p:nvSpPr>
          <p:spPr bwMode="auto">
            <a:xfrm flipH="1">
              <a:off x="4953000" y="5334000"/>
              <a:ext cx="2286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</p:grpSp>
      <p:grpSp>
        <p:nvGrpSpPr>
          <p:cNvPr id="325" name="Group 303"/>
          <p:cNvGrpSpPr>
            <a:grpSpLocks/>
          </p:cNvGrpSpPr>
          <p:nvPr/>
        </p:nvGrpSpPr>
        <p:grpSpPr bwMode="auto">
          <a:xfrm rot="-2833844">
            <a:off x="6858795" y="2788445"/>
            <a:ext cx="458787" cy="1241425"/>
            <a:chOff x="2246978" y="2720902"/>
            <a:chExt cx="459378" cy="1241498"/>
          </a:xfrm>
        </p:grpSpPr>
        <p:sp>
          <p:nvSpPr>
            <p:cNvPr id="326" name="Right Arrow 315"/>
            <p:cNvSpPr>
              <a:spLocks noChangeArrowheads="1"/>
            </p:cNvSpPr>
            <p:nvPr/>
          </p:nvSpPr>
          <p:spPr bwMode="auto">
            <a:xfrm rot="5400000">
              <a:off x="2224118" y="2743762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  <p:sp>
          <p:nvSpPr>
            <p:cNvPr id="327" name="Text Box 159"/>
            <p:cNvSpPr txBox="1">
              <a:spLocks noChangeArrowheads="1"/>
            </p:cNvSpPr>
            <p:nvPr/>
          </p:nvSpPr>
          <p:spPr bwMode="auto">
            <a:xfrm rot="2833844">
              <a:off x="2027700" y="3268333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15%</a:t>
              </a:r>
            </a:p>
          </p:txBody>
        </p:sp>
        <p:sp>
          <p:nvSpPr>
            <p:cNvPr id="328" name="Right Arrow 315"/>
            <p:cNvSpPr>
              <a:spLocks noChangeArrowheads="1"/>
            </p:cNvSpPr>
            <p:nvPr/>
          </p:nvSpPr>
          <p:spPr bwMode="auto">
            <a:xfrm rot="16200000" flipV="1">
              <a:off x="2247900" y="361950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</p:grpSp>
      <p:grpSp>
        <p:nvGrpSpPr>
          <p:cNvPr id="329" name="Group 303"/>
          <p:cNvGrpSpPr>
            <a:grpSpLocks/>
          </p:cNvGrpSpPr>
          <p:nvPr/>
        </p:nvGrpSpPr>
        <p:grpSpPr bwMode="auto">
          <a:xfrm rot="-8233844">
            <a:off x="5119688" y="2854326"/>
            <a:ext cx="990600" cy="1241425"/>
            <a:chOff x="1882427" y="2720902"/>
            <a:chExt cx="990600" cy="1241498"/>
          </a:xfrm>
        </p:grpSpPr>
        <p:sp>
          <p:nvSpPr>
            <p:cNvPr id="330" name="Right Arrow 315"/>
            <p:cNvSpPr>
              <a:spLocks noChangeArrowheads="1"/>
            </p:cNvSpPr>
            <p:nvPr/>
          </p:nvSpPr>
          <p:spPr bwMode="auto">
            <a:xfrm rot="5400000">
              <a:off x="2224118" y="2743762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  <p:sp>
          <p:nvSpPr>
            <p:cNvPr id="331" name="Text Box 159"/>
            <p:cNvSpPr txBox="1">
              <a:spLocks noChangeArrowheads="1"/>
            </p:cNvSpPr>
            <p:nvPr/>
          </p:nvSpPr>
          <p:spPr bwMode="auto">
            <a:xfrm rot="8233844">
              <a:off x="1882427" y="3190989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41 %</a:t>
              </a:r>
            </a:p>
          </p:txBody>
        </p:sp>
        <p:sp>
          <p:nvSpPr>
            <p:cNvPr id="332" name="Right Arrow 315"/>
            <p:cNvSpPr>
              <a:spLocks noChangeArrowheads="1"/>
            </p:cNvSpPr>
            <p:nvPr/>
          </p:nvSpPr>
          <p:spPr bwMode="auto">
            <a:xfrm rot="16200000" flipV="1">
              <a:off x="2247900" y="361950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</p:grpSp>
      <p:grpSp>
        <p:nvGrpSpPr>
          <p:cNvPr id="333" name="Group 145"/>
          <p:cNvGrpSpPr>
            <a:grpSpLocks/>
          </p:cNvGrpSpPr>
          <p:nvPr/>
        </p:nvGrpSpPr>
        <p:grpSpPr bwMode="auto">
          <a:xfrm>
            <a:off x="2971941" y="4189697"/>
            <a:ext cx="2182119" cy="1890896"/>
            <a:chOff x="1371600" y="1502830"/>
            <a:chExt cx="1981200" cy="1875290"/>
          </a:xfrm>
        </p:grpSpPr>
        <p:sp>
          <p:nvSpPr>
            <p:cNvPr id="334" name="Rectangle 135"/>
            <p:cNvSpPr>
              <a:spLocks noChangeArrowheads="1"/>
            </p:cNvSpPr>
            <p:nvPr/>
          </p:nvSpPr>
          <p:spPr bwMode="auto">
            <a:xfrm>
              <a:off x="1371600" y="1502830"/>
              <a:ext cx="1981200" cy="283464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35" name="Rectangle 137"/>
            <p:cNvSpPr>
              <a:spLocks noChangeArrowheads="1"/>
            </p:cNvSpPr>
            <p:nvPr/>
          </p:nvSpPr>
          <p:spPr bwMode="auto">
            <a:xfrm>
              <a:off x="1371600" y="3094656"/>
              <a:ext cx="1981200" cy="283464"/>
            </a:xfrm>
            <a:prstGeom prst="rect">
              <a:avLst/>
            </a:prstGeom>
            <a:solidFill>
              <a:srgbClr val="FFC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36" name="Rectangle 138"/>
            <p:cNvSpPr>
              <a:spLocks noChangeArrowheads="1"/>
            </p:cNvSpPr>
            <p:nvPr/>
          </p:nvSpPr>
          <p:spPr bwMode="auto">
            <a:xfrm>
              <a:off x="1371600" y="2783609"/>
              <a:ext cx="1981200" cy="28346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37" name="Rectangle 139"/>
            <p:cNvSpPr>
              <a:spLocks noChangeArrowheads="1"/>
            </p:cNvSpPr>
            <p:nvPr/>
          </p:nvSpPr>
          <p:spPr bwMode="auto">
            <a:xfrm>
              <a:off x="1371600" y="1823026"/>
              <a:ext cx="1981200" cy="283464"/>
            </a:xfrm>
            <a:prstGeom prst="rect">
              <a:avLst/>
            </a:prstGeom>
            <a:solidFill>
              <a:srgbClr val="0066FF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38" name="Rectangle 140"/>
            <p:cNvSpPr>
              <a:spLocks noChangeArrowheads="1"/>
            </p:cNvSpPr>
            <p:nvPr/>
          </p:nvSpPr>
          <p:spPr bwMode="auto">
            <a:xfrm>
              <a:off x="1371600" y="2143220"/>
              <a:ext cx="1981200" cy="283464"/>
            </a:xfrm>
            <a:prstGeom prst="rect">
              <a:avLst/>
            </a:prstGeom>
            <a:solidFill>
              <a:srgbClr val="660066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</p:grpSp>
      <p:grpSp>
        <p:nvGrpSpPr>
          <p:cNvPr id="339" name="Group 145"/>
          <p:cNvGrpSpPr>
            <a:grpSpLocks/>
          </p:cNvGrpSpPr>
          <p:nvPr/>
        </p:nvGrpSpPr>
        <p:grpSpPr bwMode="auto">
          <a:xfrm>
            <a:off x="7106034" y="4293299"/>
            <a:ext cx="2122744" cy="1600200"/>
            <a:chOff x="1371600" y="1496735"/>
            <a:chExt cx="1981200" cy="1600836"/>
          </a:xfrm>
        </p:grpSpPr>
        <p:sp>
          <p:nvSpPr>
            <p:cNvPr id="340" name="Rectangle 135"/>
            <p:cNvSpPr>
              <a:spLocks noChangeArrowheads="1"/>
            </p:cNvSpPr>
            <p:nvPr/>
          </p:nvSpPr>
          <p:spPr bwMode="auto">
            <a:xfrm>
              <a:off x="1371600" y="1816930"/>
              <a:ext cx="1981200" cy="283464"/>
            </a:xfrm>
            <a:prstGeom prst="rect">
              <a:avLst/>
            </a:prstGeom>
            <a:solidFill>
              <a:srgbClr val="FF0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41" name="Rectangle 137"/>
            <p:cNvSpPr>
              <a:spLocks noChangeArrowheads="1"/>
            </p:cNvSpPr>
            <p:nvPr/>
          </p:nvSpPr>
          <p:spPr bwMode="auto">
            <a:xfrm>
              <a:off x="1371600" y="1496735"/>
              <a:ext cx="1981200" cy="283464"/>
            </a:xfrm>
            <a:prstGeom prst="rect">
              <a:avLst/>
            </a:prstGeom>
            <a:solidFill>
              <a:srgbClr val="FFC0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42" name="Rectangle 138"/>
            <p:cNvSpPr>
              <a:spLocks noChangeArrowheads="1"/>
            </p:cNvSpPr>
            <p:nvPr/>
          </p:nvSpPr>
          <p:spPr bwMode="auto">
            <a:xfrm>
              <a:off x="1371600" y="2152372"/>
              <a:ext cx="1981200" cy="28346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43" name="Rectangle 139"/>
            <p:cNvSpPr>
              <a:spLocks noChangeArrowheads="1"/>
            </p:cNvSpPr>
            <p:nvPr/>
          </p:nvSpPr>
          <p:spPr bwMode="auto">
            <a:xfrm>
              <a:off x="1371600" y="2478799"/>
              <a:ext cx="1981200" cy="283464"/>
            </a:xfrm>
            <a:prstGeom prst="rect">
              <a:avLst/>
            </a:prstGeom>
            <a:solidFill>
              <a:srgbClr val="0066FF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44" name="Rectangle 140"/>
            <p:cNvSpPr>
              <a:spLocks noChangeArrowheads="1"/>
            </p:cNvSpPr>
            <p:nvPr/>
          </p:nvSpPr>
          <p:spPr bwMode="auto">
            <a:xfrm>
              <a:off x="1371600" y="2814107"/>
              <a:ext cx="1981200" cy="283464"/>
            </a:xfrm>
            <a:prstGeom prst="rect">
              <a:avLst/>
            </a:prstGeom>
            <a:solidFill>
              <a:srgbClr val="660066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</p:grpSp>
      <p:grpSp>
        <p:nvGrpSpPr>
          <p:cNvPr id="363" name="Group 362"/>
          <p:cNvGrpSpPr/>
          <p:nvPr/>
        </p:nvGrpSpPr>
        <p:grpSpPr>
          <a:xfrm>
            <a:off x="5279212" y="988313"/>
            <a:ext cx="1866692" cy="1815300"/>
            <a:chOff x="2974312" y="1214438"/>
            <a:chExt cx="2291814" cy="2215252"/>
          </a:xfrm>
        </p:grpSpPr>
        <p:grpSp>
          <p:nvGrpSpPr>
            <p:cNvPr id="364" name="Group 363"/>
            <p:cNvGrpSpPr/>
            <p:nvPr/>
          </p:nvGrpSpPr>
          <p:grpSpPr>
            <a:xfrm>
              <a:off x="2974312" y="1214438"/>
              <a:ext cx="2291814" cy="875250"/>
              <a:chOff x="2974312" y="1214438"/>
              <a:chExt cx="2291814" cy="875250"/>
            </a:xfrm>
          </p:grpSpPr>
          <p:pic>
            <p:nvPicPr>
              <p:cNvPr id="369" name="Picture 2" descr="C:\Users\eren\Desktop\4Flo\ObjectSegments\CUTTING\Object_001_Data_009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4312" y="1238251"/>
                <a:ext cx="945906" cy="771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0" name="Picture 3" descr="C:\Users\eren\Desktop\4Flo\ObjectSegments\CUTTING\Object_001_Data_010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0710" y="1214438"/>
                <a:ext cx="865416" cy="819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1" name="Text Box 159"/>
              <p:cNvSpPr txBox="1">
                <a:spLocks noChangeArrowheads="1"/>
              </p:cNvSpPr>
              <p:nvPr/>
            </p:nvSpPr>
            <p:spPr bwMode="auto">
              <a:xfrm>
                <a:off x="3886616" y="1300956"/>
                <a:ext cx="533401" cy="78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3600" b="1" dirty="0">
                    <a:solidFill>
                      <a:srgbClr val="FF0000"/>
                    </a:solidFill>
                  </a:rPr>
                  <a:t>≈</a:t>
                </a:r>
              </a:p>
            </p:txBody>
          </p:sp>
        </p:grpSp>
        <p:grpSp>
          <p:nvGrpSpPr>
            <p:cNvPr id="365" name="Group 364"/>
            <p:cNvGrpSpPr/>
            <p:nvPr/>
          </p:nvGrpSpPr>
          <p:grpSpPr>
            <a:xfrm>
              <a:off x="2974312" y="2595117"/>
              <a:ext cx="2275645" cy="834573"/>
              <a:chOff x="2974312" y="2585069"/>
              <a:chExt cx="2275645" cy="834573"/>
            </a:xfrm>
          </p:grpSpPr>
          <p:pic>
            <p:nvPicPr>
              <p:cNvPr id="366" name="Picture 4" descr="C:\Users\eren\Desktop\4Flo\ObjectSegments\CUTTING\Object_002_Data_002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4312" y="2585069"/>
                <a:ext cx="1041156" cy="8074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7" name="Picture 5" descr="C:\Users\eren\Desktop\4Flo\ObjectSegments\CUTTING\Object_002_Data_010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0710" y="2585069"/>
                <a:ext cx="849247" cy="8074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8" name="Text Box 159"/>
              <p:cNvSpPr txBox="1">
                <a:spLocks noChangeArrowheads="1"/>
              </p:cNvSpPr>
              <p:nvPr/>
            </p:nvSpPr>
            <p:spPr bwMode="auto">
              <a:xfrm>
                <a:off x="3888295" y="2630910"/>
                <a:ext cx="533399" cy="78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3600" b="1" dirty="0">
                    <a:solidFill>
                      <a:srgbClr val="FF0000"/>
                    </a:solidFill>
                  </a:rPr>
                  <a:t>≈</a:t>
                </a:r>
              </a:p>
            </p:txBody>
          </p:sp>
        </p:grpSp>
      </p:grpSp>
      <p:grpSp>
        <p:nvGrpSpPr>
          <p:cNvPr id="372" name="Group 371"/>
          <p:cNvGrpSpPr/>
          <p:nvPr/>
        </p:nvGrpSpPr>
        <p:grpSpPr>
          <a:xfrm>
            <a:off x="5306233" y="4314066"/>
            <a:ext cx="1738463" cy="1839104"/>
            <a:chOff x="4017417" y="755510"/>
            <a:chExt cx="1970645" cy="1919033"/>
          </a:xfrm>
        </p:grpSpPr>
        <p:pic>
          <p:nvPicPr>
            <p:cNvPr id="373" name="Picture 6" descr="C:\Users\eren\Desktop\4Flo\ObjectSegments\STIRRING\Object_002_Data_007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297" y="776110"/>
              <a:ext cx="762615" cy="667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4" name="Picture 7" descr="C:\Users\eren\Desktop\4Flo\ObjectSegments\STIRRING\Object_002_Data_003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447" y="755510"/>
              <a:ext cx="762615" cy="667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5" name="Picture 8" descr="C:\Users\eren\Desktop\4Flo\ObjectSegments\STIRRING\Object_003_Data_003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5446" y="1975502"/>
              <a:ext cx="762614" cy="667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6" name="Picture 9" descr="C:\Users\eren\Desktop\4Flo\ObjectSegments\STIRRING\Object_003_Data_002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417" y="1987809"/>
              <a:ext cx="762614" cy="667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7" name="Text Box 159"/>
            <p:cNvSpPr txBox="1">
              <a:spLocks noChangeArrowheads="1"/>
            </p:cNvSpPr>
            <p:nvPr/>
          </p:nvSpPr>
          <p:spPr bwMode="auto">
            <a:xfrm>
              <a:off x="4766089" y="840844"/>
              <a:ext cx="457707" cy="674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3600" b="1" dirty="0">
                  <a:solidFill>
                    <a:srgbClr val="FF0000"/>
                  </a:solidFill>
                </a:rPr>
                <a:t>≈</a:t>
              </a:r>
            </a:p>
          </p:txBody>
        </p:sp>
        <p:sp>
          <p:nvSpPr>
            <p:cNvPr id="378" name="Text Box 159"/>
            <p:cNvSpPr txBox="1">
              <a:spLocks noChangeArrowheads="1"/>
            </p:cNvSpPr>
            <p:nvPr/>
          </p:nvSpPr>
          <p:spPr bwMode="auto">
            <a:xfrm>
              <a:off x="4767531" y="2000122"/>
              <a:ext cx="457707" cy="674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3600" b="1" dirty="0">
                  <a:solidFill>
                    <a:srgbClr val="FF0000"/>
                  </a:solidFill>
                </a:rPr>
                <a:t>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120523"/>
      </p:ext>
    </p:extLst>
  </p:cSld>
  <p:clrMapOvr>
    <a:masterClrMapping/>
  </p:clrMapOvr>
  <p:transition advTm="42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133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34811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84488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84488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5133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34811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5400000">
            <a:off x="9178658" y="3672598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5400000">
            <a:off x="9178658" y="924954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5133" y="983225"/>
            <a:ext cx="2949678" cy="2743051"/>
            <a:chOff x="285133" y="983225"/>
            <a:chExt cx="2949678" cy="2743051"/>
          </a:xfrm>
          <a:solidFill>
            <a:srgbClr val="00B050"/>
          </a:solidFill>
        </p:grpSpPr>
        <p:sp>
          <p:nvSpPr>
            <p:cNvPr id="4" name="Rectangle 3"/>
            <p:cNvSpPr/>
            <p:nvPr/>
          </p:nvSpPr>
          <p:spPr>
            <a:xfrm>
              <a:off x="285133" y="983225"/>
              <a:ext cx="2949678" cy="27430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076" y="2094834"/>
              <a:ext cx="1952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Recognition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34811" y="983225"/>
            <a:ext cx="2949678" cy="2743051"/>
            <a:chOff x="3234811" y="983225"/>
            <a:chExt cx="2949678" cy="2743051"/>
          </a:xfrm>
        </p:grpSpPr>
        <p:sp>
          <p:nvSpPr>
            <p:cNvPr id="7" name="Rectangle 6"/>
            <p:cNvSpPr/>
            <p:nvPr/>
          </p:nvSpPr>
          <p:spPr>
            <a:xfrm>
              <a:off x="3234811" y="983225"/>
              <a:ext cx="2949678" cy="274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4703" y="2094834"/>
              <a:ext cx="170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84488" y="983225"/>
            <a:ext cx="2949678" cy="2743051"/>
            <a:chOff x="6184488" y="983225"/>
            <a:chExt cx="2949678" cy="2743051"/>
          </a:xfrm>
        </p:grpSpPr>
        <p:sp>
          <p:nvSpPr>
            <p:cNvPr id="8" name="Rectangle 7"/>
            <p:cNvSpPr/>
            <p:nvPr/>
          </p:nvSpPr>
          <p:spPr>
            <a:xfrm>
              <a:off x="6184488" y="983225"/>
              <a:ext cx="2949678" cy="27430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4854" y="1977775"/>
              <a:ext cx="2468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Schematization</a:t>
              </a:r>
              <a:endParaRPr lang="de-DE" sz="2800" b="1" dirty="0" smtClean="0"/>
            </a:p>
            <a:p>
              <a:pPr algn="ctr"/>
              <a:r>
                <a:rPr lang="de-DE" sz="2000" b="1" dirty="0" smtClean="0"/>
                <a:t>(„Piaget“)</a:t>
              </a:r>
              <a:endParaRPr lang="en-US" sz="20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84488" y="3687248"/>
            <a:ext cx="2949678" cy="2743051"/>
            <a:chOff x="6184488" y="3687248"/>
            <a:chExt cx="2949678" cy="2743051"/>
          </a:xfrm>
        </p:grpSpPr>
        <p:sp>
          <p:nvSpPr>
            <p:cNvPr id="6" name="Rectangle 5"/>
            <p:cNvSpPr/>
            <p:nvPr/>
          </p:nvSpPr>
          <p:spPr>
            <a:xfrm>
              <a:off x="6184488" y="3687248"/>
              <a:ext cx="2949678" cy="27430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0706" y="4797162"/>
              <a:ext cx="183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Affordance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133" y="3687248"/>
            <a:ext cx="2949678" cy="2743051"/>
            <a:chOff x="285133" y="3687248"/>
            <a:chExt cx="2949678" cy="2743051"/>
          </a:xfrm>
        </p:grpSpPr>
        <p:sp>
          <p:nvSpPr>
            <p:cNvPr id="3" name="Rectangle 2"/>
            <p:cNvSpPr/>
            <p:nvPr/>
          </p:nvSpPr>
          <p:spPr>
            <a:xfrm>
              <a:off x="285133" y="3687248"/>
              <a:ext cx="2949678" cy="2743051"/>
            </a:xfrm>
            <a:prstGeom prst="rect">
              <a:avLst/>
            </a:prstGeom>
            <a:solidFill>
              <a:srgbClr val="B779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6568" y="4643274"/>
              <a:ext cx="2289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Interpretation</a:t>
              </a:r>
            </a:p>
            <a:p>
              <a:pPr algn="ctr"/>
              <a:r>
                <a:rPr lang="de-DE" sz="2000" b="1" dirty="0" smtClean="0"/>
                <a:t>(„multi-</a:t>
              </a:r>
              <a:r>
                <a:rPr lang="de-DE" sz="2000" b="1" dirty="0" err="1" smtClean="0"/>
                <a:t>uses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4811" y="3687248"/>
            <a:ext cx="2949678" cy="2743051"/>
            <a:chOff x="3234811" y="3687248"/>
            <a:chExt cx="2949678" cy="2743051"/>
          </a:xfrm>
        </p:grpSpPr>
        <p:sp>
          <p:nvSpPr>
            <p:cNvPr id="5" name="Rectangle 4"/>
            <p:cNvSpPr/>
            <p:nvPr/>
          </p:nvSpPr>
          <p:spPr>
            <a:xfrm>
              <a:off x="3234811" y="3687248"/>
              <a:ext cx="2949678" cy="2743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3783" y="4678569"/>
              <a:ext cx="238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Understanding</a:t>
              </a:r>
            </a:p>
            <a:p>
              <a:pPr algn="ctr"/>
              <a:r>
                <a:rPr lang="de-DE" sz="2000" b="1" dirty="0" smtClean="0"/>
                <a:t>(„in </a:t>
              </a:r>
              <a:r>
                <a:rPr lang="de-DE" sz="2000" b="1" dirty="0" err="1" smtClean="0"/>
                <a:t>context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34165" y="3721684"/>
            <a:ext cx="2802194" cy="2713208"/>
            <a:chOff x="9134165" y="3721684"/>
            <a:chExt cx="2802194" cy="2713208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9178658" y="3677191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928" y="4678569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134165" y="974040"/>
            <a:ext cx="2802194" cy="2713208"/>
            <a:chOff x="9134165" y="974040"/>
            <a:chExt cx="2802194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84548" y="1940228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  <p:sp>
        <p:nvSpPr>
          <p:cNvPr id="36" name="Rectangle 35"/>
          <p:cNvSpPr/>
          <p:nvPr/>
        </p:nvSpPr>
        <p:spPr>
          <a:xfrm>
            <a:off x="285133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34811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184488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5133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34811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9178658" y="3672598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5400000">
            <a:off x="9178658" y="924954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8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882" r="36804" b="45748"/>
          <a:stretch/>
        </p:blipFill>
        <p:spPr>
          <a:xfrm>
            <a:off x="4423560" y="951244"/>
            <a:ext cx="2080243" cy="1489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28451" r="74030" b="9347"/>
          <a:stretch/>
        </p:blipFill>
        <p:spPr>
          <a:xfrm>
            <a:off x="2935849" y="1721774"/>
            <a:ext cx="1487711" cy="1708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7684" t="52848" r="36877"/>
          <a:stretch/>
        </p:blipFill>
        <p:spPr>
          <a:xfrm>
            <a:off x="4473686" y="2440937"/>
            <a:ext cx="2030117" cy="1294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63753"/>
          <a:stretch/>
        </p:blipFill>
        <p:spPr>
          <a:xfrm>
            <a:off x="6503804" y="951244"/>
            <a:ext cx="2076373" cy="2784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1903"/>
          <a:stretch/>
        </p:blipFill>
        <p:spPr>
          <a:xfrm>
            <a:off x="2998505" y="3645781"/>
            <a:ext cx="5581672" cy="280191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18123" y="2193940"/>
            <a:ext cx="391886" cy="391886"/>
          </a:xfrm>
          <a:prstGeom prst="ellipse">
            <a:avLst/>
          </a:prstGeom>
          <a:solidFill>
            <a:srgbClr val="FF31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92146" y="2154559"/>
            <a:ext cx="305574" cy="286378"/>
          </a:xfrm>
          <a:prstGeom prst="ellipse">
            <a:avLst/>
          </a:prstGeom>
          <a:solidFill>
            <a:srgbClr val="FF31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976860" y="135359"/>
            <a:ext cx="10821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err="1" smtClean="0"/>
              <a:t>From</a:t>
            </a:r>
            <a:r>
              <a:rPr lang="de-DE" sz="4000" b="1" dirty="0" smtClean="0"/>
              <a:t> Word </a:t>
            </a:r>
            <a:r>
              <a:rPr lang="de-DE" sz="4000" b="1" dirty="0" err="1" smtClean="0"/>
              <a:t>Vectors</a:t>
            </a:r>
            <a:r>
              <a:rPr lang="de-DE" sz="4000" b="1" dirty="0" smtClean="0"/>
              <a:t> </a:t>
            </a:r>
            <a:r>
              <a:rPr lang="de-DE" sz="4000" b="1" dirty="0" err="1" smtClean="0"/>
              <a:t>to</a:t>
            </a:r>
            <a:r>
              <a:rPr lang="de-DE" sz="4000" b="1" dirty="0" smtClean="0"/>
              <a:t> </a:t>
            </a:r>
            <a:r>
              <a:rPr lang="de-DE" sz="4000" b="1" dirty="0" err="1" smtClean="0"/>
              <a:t>Object</a:t>
            </a:r>
            <a:r>
              <a:rPr lang="de-DE" sz="4000" b="1" dirty="0" smtClean="0"/>
              <a:t> </a:t>
            </a:r>
            <a:r>
              <a:rPr lang="de-DE" sz="4000" b="1" dirty="0" err="1" smtClean="0"/>
              <a:t>Vectors</a:t>
            </a:r>
            <a:r>
              <a:rPr lang="de-DE" sz="4000" b="1" dirty="0" smtClean="0"/>
              <a:t> </a:t>
            </a:r>
            <a:r>
              <a:rPr lang="de-DE" sz="4000" b="1" dirty="0" err="1" smtClean="0"/>
              <a:t>from</a:t>
            </a:r>
            <a:r>
              <a:rPr lang="de-DE" sz="4000" b="1" dirty="0" smtClean="0"/>
              <a:t> Images</a:t>
            </a:r>
            <a:endParaRPr lang="en-US" sz="4000" b="1" dirty="0"/>
          </a:p>
        </p:txBody>
      </p:sp>
      <p:sp>
        <p:nvSpPr>
          <p:cNvPr id="117" name="Rectangle 116"/>
          <p:cNvSpPr/>
          <p:nvPr/>
        </p:nvSpPr>
        <p:spPr>
          <a:xfrm rot="20838566">
            <a:off x="3678456" y="6055071"/>
            <a:ext cx="2250400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</a:rPr>
              <a:t>Semantic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Vector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Freeform 117"/>
          <p:cNvSpPr/>
          <p:nvPr/>
        </p:nvSpPr>
        <p:spPr>
          <a:xfrm>
            <a:off x="5908431" y="5873610"/>
            <a:ext cx="793820" cy="430170"/>
          </a:xfrm>
          <a:custGeom>
            <a:avLst/>
            <a:gdLst>
              <a:gd name="connsiteX0" fmla="*/ 0 w 793820"/>
              <a:gd name="connsiteY0" fmla="*/ 115208 h 430170"/>
              <a:gd name="connsiteX1" fmla="*/ 281354 w 793820"/>
              <a:gd name="connsiteY1" fmla="*/ 14725 h 430170"/>
              <a:gd name="connsiteX2" fmla="*/ 422031 w 793820"/>
              <a:gd name="connsiteY2" fmla="*/ 396562 h 430170"/>
              <a:gd name="connsiteX3" fmla="*/ 793820 w 793820"/>
              <a:gd name="connsiteY3" fmla="*/ 386514 h 43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820" h="430170">
                <a:moveTo>
                  <a:pt x="0" y="115208"/>
                </a:moveTo>
                <a:cubicBezTo>
                  <a:pt x="105508" y="41520"/>
                  <a:pt x="211016" y="-32167"/>
                  <a:pt x="281354" y="14725"/>
                </a:cubicBezTo>
                <a:cubicBezTo>
                  <a:pt x="351692" y="61617"/>
                  <a:pt x="336620" y="334597"/>
                  <a:pt x="422031" y="396562"/>
                </a:cubicBezTo>
                <a:cubicBezTo>
                  <a:pt x="507442" y="458527"/>
                  <a:pt x="650631" y="422520"/>
                  <a:pt x="793820" y="386514"/>
                </a:cubicBezTo>
              </a:path>
            </a:pathLst>
          </a:custGeom>
          <a:noFill/>
          <a:ln w="38100">
            <a:solidFill>
              <a:srgbClr val="FF313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971201">
            <a:off x="470766" y="1317719"/>
            <a:ext cx="290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company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5" grpId="1" animBg="1"/>
      <p:bldP spid="117" grpId="0" animBg="1"/>
      <p:bldP spid="118" grpId="0" animBg="1"/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46113" y="-2214"/>
            <a:ext cx="10153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Human versus System: </a:t>
            </a:r>
            <a:r>
              <a:rPr lang="de-DE" sz="3200" b="1" dirty="0" err="1"/>
              <a:t>S</a:t>
            </a:r>
            <a:r>
              <a:rPr lang="de-DE" sz="3200" b="1" dirty="0" err="1" smtClean="0"/>
              <a:t>imilarity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and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Relatedness</a:t>
            </a:r>
            <a:r>
              <a:rPr lang="de-DE" sz="3200" b="1" dirty="0" smtClean="0"/>
              <a:t> Ranking 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14595" y="690878"/>
            <a:ext cx="203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250 Word Pairs  A-B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6077" y="2401533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20 People,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Word Pairs: 0,…..,10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61" y="4534124"/>
            <a:ext cx="415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Average </a:t>
            </a:r>
            <a:r>
              <a:rPr lang="de-DE" dirty="0" err="1" smtClean="0"/>
              <a:t>across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Word Pair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960466" y="1567542"/>
            <a:ext cx="3622036" cy="2707678"/>
            <a:chOff x="6928746" y="1526690"/>
            <a:chExt cx="3622036" cy="2707678"/>
          </a:xfrm>
        </p:grpSpPr>
        <p:sp>
          <p:nvSpPr>
            <p:cNvPr id="14" name="TextBox 13"/>
            <p:cNvSpPr txBox="1"/>
            <p:nvPr/>
          </p:nvSpPr>
          <p:spPr>
            <a:xfrm>
              <a:off x="9501862" y="1779247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48866" y="2020112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21463" y="2334954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23785" y="3143715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10876" y="2605589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29111" y="2279732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23003" y="3220429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63470" y="2439371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95877" y="3004393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92643" y="1906565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69317" y="1641926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07789" y="2730013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6932260" y="3846093"/>
              <a:ext cx="3618522" cy="332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6928746" y="1526690"/>
              <a:ext cx="28687" cy="235261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489385" y="3926591"/>
              <a:ext cx="1828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 smtClean="0"/>
                <a:t>Semantic</a:t>
              </a:r>
              <a:r>
                <a:rPr lang="de-DE" sz="1400" i="1" dirty="0" smtClean="0"/>
                <a:t> </a:t>
              </a:r>
              <a:r>
                <a:rPr lang="de-DE" sz="1400" i="1" dirty="0" err="1" smtClean="0"/>
                <a:t>Vector</a:t>
              </a:r>
              <a:r>
                <a:rPr lang="de-DE" sz="1400" i="1" dirty="0" smtClean="0"/>
                <a:t> Space</a:t>
              </a:r>
              <a:endParaRPr lang="en-US" sz="1400" i="1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V="1">
            <a:off x="8055505" y="1936874"/>
            <a:ext cx="1125402" cy="26912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07277" y="17322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909187" y="1104337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Human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309701" y="1104337"/>
            <a:ext cx="109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System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197875" y="4548892"/>
            <a:ext cx="303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Distance</a:t>
            </a:r>
            <a:r>
              <a:rPr lang="de-DE" dirty="0" smtClean="0"/>
              <a:t> d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/>
              <a:t>W</a:t>
            </a:r>
            <a:r>
              <a:rPr lang="de-DE" dirty="0" smtClean="0"/>
              <a:t>ord Pair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65742" y="5144756"/>
            <a:ext cx="249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Ranklist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Word Pairs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54849" y="5087262"/>
            <a:ext cx="249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Ranklist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Word Pairs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2822" y="5887868"/>
            <a:ext cx="224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Spearman </a:t>
            </a:r>
            <a:r>
              <a:rPr lang="de-DE" dirty="0" err="1" smtClean="0"/>
              <a:t>Correlation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761682" y="5456594"/>
            <a:ext cx="880656" cy="36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960466" y="5514088"/>
            <a:ext cx="594383" cy="37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52851" y="154005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Word A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062462" y="171237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Word B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270700" y="2899026"/>
            <a:ext cx="1157601" cy="2988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679383" y="2843804"/>
            <a:ext cx="719498" cy="304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942863" y="3294085"/>
            <a:ext cx="1017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Different</a:t>
            </a:r>
          </a:p>
          <a:p>
            <a:r>
              <a:rPr lang="de-DE" dirty="0" err="1" smtClean="0"/>
              <a:t>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4" y="81000"/>
            <a:ext cx="11696282" cy="5023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320412" y="-20088"/>
            <a:ext cx="5586883" cy="5023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90057" y="-20088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1933" y="4320800"/>
            <a:ext cx="10852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</a:t>
            </a:r>
            <a:r>
              <a:rPr lang="en-US" dirty="0" smtClean="0"/>
              <a:t>types of </a:t>
            </a:r>
            <a:r>
              <a:rPr lang="en-US" dirty="0"/>
              <a:t>descriptors are compared (see numbering </a:t>
            </a:r>
            <a:r>
              <a:rPr lang="en-US" dirty="0" smtClean="0"/>
              <a:t>in the </a:t>
            </a:r>
            <a:r>
              <a:rPr lang="en-US" dirty="0"/>
              <a:t>figure</a:t>
            </a:r>
            <a:r>
              <a:rPr lang="en-US" dirty="0" smtClean="0"/>
              <a:t>):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Human-assigned </a:t>
            </a:r>
            <a:r>
              <a:rPr lang="en-US" dirty="0"/>
              <a:t>object labels</a:t>
            </a:r>
            <a:r>
              <a:rPr lang="en-US" dirty="0" smtClean="0"/>
              <a:t>,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2) </a:t>
            </a:r>
            <a:r>
              <a:rPr lang="en-US" dirty="0" smtClean="0"/>
              <a:t>Object </a:t>
            </a:r>
            <a:r>
              <a:rPr lang="en-US" dirty="0"/>
              <a:t>labels automatically obtained by </a:t>
            </a:r>
            <a:r>
              <a:rPr lang="en-US" dirty="0" smtClean="0"/>
              <a:t>applying an </a:t>
            </a:r>
            <a:r>
              <a:rPr lang="en-US" dirty="0"/>
              <a:t>RCNN (</a:t>
            </a:r>
            <a:r>
              <a:rPr lang="en-US" dirty="0" err="1"/>
              <a:t>Girshick</a:t>
            </a:r>
            <a:r>
              <a:rPr lang="en-US" dirty="0"/>
              <a:t> et al., 2014) to </a:t>
            </a:r>
            <a:r>
              <a:rPr lang="en-US" dirty="0" smtClean="0"/>
              <a:t>detect objects</a:t>
            </a:r>
            <a:r>
              <a:rPr lang="en-US" dirty="0"/>
              <a:t>, </a:t>
            </a:r>
            <a:r>
              <a:rPr lang="en-US" dirty="0" smtClean="0"/>
              <a:t>and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) CNN activations, </a:t>
            </a:r>
            <a:r>
              <a:rPr lang="en-US" dirty="0" smtClean="0"/>
              <a:t>which are </a:t>
            </a:r>
            <a:r>
              <a:rPr lang="en-US" dirty="0"/>
              <a:t>features generated using pre-trained </a:t>
            </a:r>
            <a:r>
              <a:rPr lang="en-US" dirty="0" smtClean="0"/>
              <a:t>convolutional neural </a:t>
            </a:r>
            <a:r>
              <a:rPr lang="en-US" dirty="0"/>
              <a:t>networks.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45133" y="2345995"/>
            <a:ext cx="984740" cy="2859664"/>
            <a:chOff x="3145133" y="2597195"/>
            <a:chExt cx="984740" cy="2859664"/>
          </a:xfrm>
        </p:grpSpPr>
        <p:sp>
          <p:nvSpPr>
            <p:cNvPr id="6" name="Oval 5"/>
            <p:cNvSpPr/>
            <p:nvPr/>
          </p:nvSpPr>
          <p:spPr>
            <a:xfrm>
              <a:off x="3798277" y="5125263"/>
              <a:ext cx="331596" cy="331596"/>
            </a:xfrm>
            <a:prstGeom prst="ellipse">
              <a:avLst/>
            </a:prstGeom>
            <a:solidFill>
              <a:srgbClr val="92D050">
                <a:alpha val="6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145133" y="2597195"/>
              <a:ext cx="331596" cy="331596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63142" y="1757398"/>
            <a:ext cx="6179737" cy="3995127"/>
            <a:chOff x="4463142" y="2008598"/>
            <a:chExt cx="6179737" cy="3995127"/>
          </a:xfrm>
        </p:grpSpPr>
        <p:sp>
          <p:nvSpPr>
            <p:cNvPr id="8" name="Oval 7"/>
            <p:cNvSpPr/>
            <p:nvPr/>
          </p:nvSpPr>
          <p:spPr>
            <a:xfrm>
              <a:off x="10311283" y="5672129"/>
              <a:ext cx="331596" cy="331596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463142" y="2008598"/>
              <a:ext cx="331596" cy="331596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65229" y="3076651"/>
            <a:ext cx="6878099" cy="3238573"/>
            <a:chOff x="3165229" y="3327851"/>
            <a:chExt cx="6878099" cy="3238573"/>
          </a:xfrm>
        </p:grpSpPr>
        <p:sp>
          <p:nvSpPr>
            <p:cNvPr id="13" name="Oval 12"/>
            <p:cNvSpPr/>
            <p:nvPr/>
          </p:nvSpPr>
          <p:spPr>
            <a:xfrm>
              <a:off x="9711732" y="6234828"/>
              <a:ext cx="331596" cy="331596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165229" y="3327851"/>
              <a:ext cx="331596" cy="331596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0434" y="6393436"/>
            <a:ext cx="119374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Ross </a:t>
            </a:r>
            <a:r>
              <a:rPr lang="en-US" sz="1100" dirty="0" err="1"/>
              <a:t>Girshick</a:t>
            </a:r>
            <a:r>
              <a:rPr lang="en-US" sz="1100" dirty="0"/>
              <a:t>, Jeff Donahue, Trevor Darrell, and </a:t>
            </a:r>
            <a:r>
              <a:rPr lang="en-US" sz="1100" dirty="0" err="1" smtClean="0"/>
              <a:t>Jitendra</a:t>
            </a:r>
            <a:r>
              <a:rPr lang="en-US" sz="1100" dirty="0" smtClean="0"/>
              <a:t> Malik</a:t>
            </a:r>
            <a:r>
              <a:rPr lang="en-US" sz="1100" dirty="0"/>
              <a:t>. 2014. Rich feature hierarchies for </a:t>
            </a:r>
            <a:r>
              <a:rPr lang="en-US" sz="1100" dirty="0" smtClean="0"/>
              <a:t>accurate object </a:t>
            </a:r>
            <a:r>
              <a:rPr lang="en-US" sz="1100" dirty="0"/>
              <a:t>detection and semantic segmentation. </a:t>
            </a:r>
            <a:r>
              <a:rPr lang="en-US" sz="1100" dirty="0" smtClean="0"/>
              <a:t>In IEEE </a:t>
            </a:r>
            <a:r>
              <a:rPr lang="en-US" sz="1100" dirty="0"/>
              <a:t>Conference on Computer Vision and </a:t>
            </a:r>
            <a:r>
              <a:rPr lang="en-US" sz="1100" dirty="0" smtClean="0"/>
              <a:t>Pattern </a:t>
            </a:r>
            <a:r>
              <a:rPr lang="fr-FR" sz="1100" dirty="0" smtClean="0"/>
              <a:t>Recognition </a:t>
            </a:r>
            <a:r>
              <a:rPr lang="fr-FR" sz="1100" dirty="0"/>
              <a:t>(CVPR). IEEE, pages 580–587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117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0724" y="1175648"/>
            <a:ext cx="11696282" cy="5124659"/>
            <a:chOff x="150724" y="1175648"/>
            <a:chExt cx="11696282" cy="51246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24" y="1175648"/>
              <a:ext cx="11696282" cy="5023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24" y="1276736"/>
              <a:ext cx="11696282" cy="50235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24" y="1213900"/>
              <a:ext cx="11696282" cy="502357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582564" y="2306940"/>
            <a:ext cx="3749848" cy="993500"/>
            <a:chOff x="1582564" y="2306940"/>
            <a:chExt cx="3749848" cy="993500"/>
          </a:xfrm>
        </p:grpSpPr>
        <p:sp>
          <p:nvSpPr>
            <p:cNvPr id="33" name="Rectangle 32"/>
            <p:cNvSpPr/>
            <p:nvPr/>
          </p:nvSpPr>
          <p:spPr>
            <a:xfrm>
              <a:off x="1582564" y="2320253"/>
              <a:ext cx="3694830" cy="980187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95048" y="2306940"/>
              <a:ext cx="1137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 b="1" dirty="0" smtClean="0">
                  <a:solidFill>
                    <a:srgbClr val="FF0000"/>
                  </a:solidFill>
                </a:rPr>
                <a:t>Not </a:t>
              </a:r>
              <a:r>
                <a:rPr lang="de-DE" sz="1200" b="1" dirty="0" err="1" smtClean="0">
                  <a:solidFill>
                    <a:srgbClr val="FF0000"/>
                  </a:solidFill>
                </a:rPr>
                <a:t>shown</a:t>
              </a:r>
              <a:r>
                <a:rPr lang="de-DE" sz="1200" b="1" dirty="0" smtClean="0">
                  <a:solidFill>
                    <a:srgbClr val="FF0000"/>
                  </a:solidFill>
                </a:rPr>
                <a:t>:</a:t>
              </a:r>
            </a:p>
            <a:p>
              <a:pPr algn="ctr"/>
              <a:r>
                <a:rPr lang="de-DE" sz="1200" b="1" dirty="0" smtClean="0">
                  <a:solidFill>
                    <a:srgbClr val="FF0000"/>
                  </a:solidFill>
                </a:rPr>
                <a:t>„</a:t>
              </a:r>
              <a:r>
                <a:rPr lang="de-DE" sz="1200" b="1" dirty="0" err="1" smtClean="0">
                  <a:solidFill>
                    <a:srgbClr val="FF0000"/>
                  </a:solidFill>
                </a:rPr>
                <a:t>mildly</a:t>
              </a:r>
              <a:r>
                <a:rPr lang="de-DE" sz="1200" b="1" dirty="0" smtClean="0">
                  <a:solidFill>
                    <a:srgbClr val="FF0000"/>
                  </a:solidFill>
                </a:rPr>
                <a:t> </a:t>
              </a:r>
              <a:r>
                <a:rPr lang="de-DE" sz="1200" b="1" dirty="0" err="1" smtClean="0">
                  <a:solidFill>
                    <a:srgbClr val="FF0000"/>
                  </a:solidFill>
                </a:rPr>
                <a:t>worse</a:t>
              </a:r>
              <a:r>
                <a:rPr lang="de-DE" sz="1200" b="1" dirty="0" smtClean="0">
                  <a:solidFill>
                    <a:srgbClr val="FF0000"/>
                  </a:solidFill>
                </a:rPr>
                <a:t>“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669150" y="70338"/>
            <a:ext cx="3212123" cy="3956819"/>
            <a:chOff x="6669150" y="70338"/>
            <a:chExt cx="3212123" cy="3956819"/>
          </a:xfrm>
        </p:grpSpPr>
        <p:sp>
          <p:nvSpPr>
            <p:cNvPr id="21" name="Rectangle 20"/>
            <p:cNvSpPr/>
            <p:nvPr/>
          </p:nvSpPr>
          <p:spPr>
            <a:xfrm>
              <a:off x="6669150" y="70338"/>
              <a:ext cx="3212123" cy="3956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81063" y="200968"/>
              <a:ext cx="2909292" cy="35995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046475" y="357450"/>
              <a:ext cx="2217973" cy="3279372"/>
              <a:chOff x="7025702" y="362567"/>
              <a:chExt cx="2217973" cy="3279372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5702" y="362567"/>
                <a:ext cx="2144997" cy="3279372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8922128" y="531337"/>
                <a:ext cx="321547" cy="3604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9170699" y="2839407"/>
              <a:ext cx="173238" cy="506025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99084" y="181774"/>
              <a:ext cx="1191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b="1" dirty="0" smtClean="0"/>
                <a:t>Clustering</a:t>
              </a:r>
            </a:p>
            <a:p>
              <a:pPr algn="ctr"/>
              <a:r>
                <a:rPr lang="de-DE" sz="1600" b="1" dirty="0" err="1" smtClean="0"/>
                <a:t>Consistency</a:t>
              </a:r>
              <a:endParaRPr lang="en-US" sz="16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 rot="17249616">
              <a:off x="9092902" y="2399272"/>
              <a:ext cx="707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/>
                <a:t>Random</a:t>
              </a:r>
              <a:endParaRPr lang="en-US" sz="1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75543" y="788075"/>
            <a:ext cx="5085266" cy="4358691"/>
            <a:chOff x="3175543" y="788075"/>
            <a:chExt cx="5085266" cy="4358691"/>
          </a:xfrm>
        </p:grpSpPr>
        <p:sp>
          <p:nvSpPr>
            <p:cNvPr id="19" name="Rectangle 18"/>
            <p:cNvSpPr/>
            <p:nvPr/>
          </p:nvSpPr>
          <p:spPr>
            <a:xfrm>
              <a:off x="3175543" y="4245429"/>
              <a:ext cx="2101851" cy="901337"/>
            </a:xfrm>
            <a:prstGeom prst="rect">
              <a:avLst/>
            </a:prstGeom>
            <a:solidFill>
              <a:srgbClr val="FF3131">
                <a:alpha val="50196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616375" y="788075"/>
              <a:ext cx="644434" cy="2557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7173" y="788075"/>
            <a:ext cx="8897962" cy="2562639"/>
            <a:chOff x="227173" y="788075"/>
            <a:chExt cx="8897962" cy="2562639"/>
          </a:xfrm>
        </p:grpSpPr>
        <p:sp>
          <p:nvSpPr>
            <p:cNvPr id="36" name="Rectangle 35"/>
            <p:cNvSpPr/>
            <p:nvPr/>
          </p:nvSpPr>
          <p:spPr>
            <a:xfrm>
              <a:off x="227173" y="1179322"/>
              <a:ext cx="5050222" cy="901337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04354" y="788075"/>
              <a:ext cx="820781" cy="2562639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175543" y="1507252"/>
            <a:ext cx="4420735" cy="2646741"/>
            <a:chOff x="3175543" y="1507252"/>
            <a:chExt cx="4420735" cy="2646741"/>
          </a:xfrm>
        </p:grpSpPr>
        <p:sp>
          <p:nvSpPr>
            <p:cNvPr id="20" name="Rectangle 19"/>
            <p:cNvSpPr/>
            <p:nvPr/>
          </p:nvSpPr>
          <p:spPr>
            <a:xfrm>
              <a:off x="3175543" y="3391877"/>
              <a:ext cx="2101851" cy="762116"/>
            </a:xfrm>
            <a:prstGeom prst="rect">
              <a:avLst/>
            </a:prstGeom>
            <a:solidFill>
              <a:srgbClr val="00B0F0">
                <a:alpha val="50196"/>
              </a:srgb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05361" y="1507252"/>
              <a:ext cx="190917" cy="183286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5342" y="32274"/>
            <a:ext cx="1714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err="1" smtClean="0"/>
              <a:t>Results</a:t>
            </a:r>
            <a:endParaRPr lang="de-DE" sz="4000" b="1" dirty="0"/>
          </a:p>
        </p:txBody>
      </p:sp>
    </p:spTree>
    <p:extLst>
      <p:ext uri="{BB962C8B-B14F-4D97-AF65-F5344CB8AC3E}">
        <p14:creationId xmlns:p14="http://schemas.microsoft.com/office/powerpoint/2010/main" val="357347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4" y="1175648"/>
            <a:ext cx="11696282" cy="5023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0" y="1243460"/>
            <a:ext cx="11696282" cy="5023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2" y="1175647"/>
            <a:ext cx="11696282" cy="5023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sp>
        <p:nvSpPr>
          <p:cNvPr id="13" name="Rectangle 12"/>
          <p:cNvSpPr/>
          <p:nvPr/>
        </p:nvSpPr>
        <p:spPr>
          <a:xfrm>
            <a:off x="150724" y="3526971"/>
            <a:ext cx="2019720" cy="1416818"/>
          </a:xfrm>
          <a:prstGeom prst="rect">
            <a:avLst/>
          </a:prstGeom>
          <a:solidFill>
            <a:srgbClr val="5B9BD5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475974" y="-192570"/>
            <a:ext cx="3506874" cy="3426284"/>
            <a:chOff x="7475974" y="-192570"/>
            <a:chExt cx="3506874" cy="34262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414129">
              <a:off x="10080656" y="-192570"/>
              <a:ext cx="902192" cy="2610762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/>
          </p:nvSpPr>
          <p:spPr>
            <a:xfrm>
              <a:off x="9123903" y="2009670"/>
              <a:ext cx="351693" cy="512466"/>
            </a:xfrm>
            <a:custGeom>
              <a:avLst/>
              <a:gdLst>
                <a:gd name="connsiteX0" fmla="*/ 351693 w 351693"/>
                <a:gd name="connsiteY0" fmla="*/ 0 h 512466"/>
                <a:gd name="connsiteX1" fmla="*/ 70339 w 351693"/>
                <a:gd name="connsiteY1" fmla="*/ 170822 h 512466"/>
                <a:gd name="connsiteX2" fmla="*/ 0 w 351693"/>
                <a:gd name="connsiteY2" fmla="*/ 512466 h 51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693" h="512466">
                  <a:moveTo>
                    <a:pt x="351693" y="0"/>
                  </a:moveTo>
                  <a:cubicBezTo>
                    <a:pt x="240323" y="42705"/>
                    <a:pt x="128954" y="85411"/>
                    <a:pt x="70339" y="170822"/>
                  </a:cubicBezTo>
                  <a:cubicBezTo>
                    <a:pt x="11724" y="256233"/>
                    <a:pt x="5862" y="384349"/>
                    <a:pt x="0" y="512466"/>
                  </a:cubicBezTo>
                </a:path>
              </a:pathLst>
            </a:custGeom>
            <a:noFill/>
            <a:ln w="38100">
              <a:solidFill>
                <a:srgbClr val="FF313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 1"/>
            <p:cNvSpPr/>
            <p:nvPr/>
          </p:nvSpPr>
          <p:spPr>
            <a:xfrm>
              <a:off x="7496070" y="432079"/>
              <a:ext cx="3004457" cy="2461846"/>
            </a:xfrm>
            <a:custGeom>
              <a:avLst/>
              <a:gdLst>
                <a:gd name="connsiteX0" fmla="*/ 3004457 w 3004457"/>
                <a:gd name="connsiteY0" fmla="*/ 0 h 2461846"/>
                <a:gd name="connsiteX1" fmla="*/ 1105319 w 3004457"/>
                <a:gd name="connsiteY1" fmla="*/ 663191 h 2461846"/>
                <a:gd name="connsiteX2" fmla="*/ 723482 w 3004457"/>
                <a:gd name="connsiteY2" fmla="*/ 2080009 h 2461846"/>
                <a:gd name="connsiteX3" fmla="*/ 0 w 3004457"/>
                <a:gd name="connsiteY3" fmla="*/ 2461846 h 24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4457" h="2461846">
                  <a:moveTo>
                    <a:pt x="3004457" y="0"/>
                  </a:moveTo>
                  <a:cubicBezTo>
                    <a:pt x="2244969" y="158261"/>
                    <a:pt x="1485481" y="316523"/>
                    <a:pt x="1105319" y="663191"/>
                  </a:cubicBezTo>
                  <a:cubicBezTo>
                    <a:pt x="725156" y="1009859"/>
                    <a:pt x="907702" y="1780233"/>
                    <a:pt x="723482" y="2080009"/>
                  </a:cubicBezTo>
                  <a:cubicBezTo>
                    <a:pt x="539262" y="2379785"/>
                    <a:pt x="269631" y="2420815"/>
                    <a:pt x="0" y="2461846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7475974" y="874207"/>
              <a:ext cx="2682910" cy="2210637"/>
            </a:xfrm>
            <a:custGeom>
              <a:avLst/>
              <a:gdLst>
                <a:gd name="connsiteX0" fmla="*/ 2682910 w 2682910"/>
                <a:gd name="connsiteY0" fmla="*/ 0 h 2210637"/>
                <a:gd name="connsiteX1" fmla="*/ 1376624 w 2682910"/>
                <a:gd name="connsiteY1" fmla="*/ 411982 h 2210637"/>
                <a:gd name="connsiteX2" fmla="*/ 823964 w 2682910"/>
                <a:gd name="connsiteY2" fmla="*/ 1758461 h 2210637"/>
                <a:gd name="connsiteX3" fmla="*/ 0 w 2682910"/>
                <a:gd name="connsiteY3" fmla="*/ 2210637 h 221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2910" h="2210637">
                  <a:moveTo>
                    <a:pt x="2682910" y="0"/>
                  </a:moveTo>
                  <a:cubicBezTo>
                    <a:pt x="2184679" y="59452"/>
                    <a:pt x="1686448" y="118905"/>
                    <a:pt x="1376624" y="411982"/>
                  </a:cubicBezTo>
                  <a:cubicBezTo>
                    <a:pt x="1066800" y="705059"/>
                    <a:pt x="1053401" y="1458685"/>
                    <a:pt x="823964" y="1758461"/>
                  </a:cubicBezTo>
                  <a:cubicBezTo>
                    <a:pt x="594527" y="2058237"/>
                    <a:pt x="297263" y="2134437"/>
                    <a:pt x="0" y="2210637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7516167" y="1282320"/>
              <a:ext cx="2270928" cy="1951394"/>
            </a:xfrm>
            <a:custGeom>
              <a:avLst/>
              <a:gdLst>
                <a:gd name="connsiteX0" fmla="*/ 2270928 w 2270928"/>
                <a:gd name="connsiteY0" fmla="*/ 13917 h 1951394"/>
                <a:gd name="connsiteX1" fmla="*/ 1436914 w 2270928"/>
                <a:gd name="connsiteY1" fmla="*/ 184739 h 1951394"/>
                <a:gd name="connsiteX2" fmla="*/ 924448 w 2270928"/>
                <a:gd name="connsiteY2" fmla="*/ 1310155 h 1951394"/>
                <a:gd name="connsiteX3" fmla="*/ 371789 w 2270928"/>
                <a:gd name="connsiteY3" fmla="*/ 1862814 h 1951394"/>
                <a:gd name="connsiteX4" fmla="*/ 0 w 2270928"/>
                <a:gd name="connsiteY4" fmla="*/ 1943201 h 195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0928" h="1951394">
                  <a:moveTo>
                    <a:pt x="2270928" y="13917"/>
                  </a:moveTo>
                  <a:cubicBezTo>
                    <a:pt x="1966127" y="-8692"/>
                    <a:pt x="1661327" y="-31301"/>
                    <a:pt x="1436914" y="184739"/>
                  </a:cubicBezTo>
                  <a:cubicBezTo>
                    <a:pt x="1212501" y="400779"/>
                    <a:pt x="1101969" y="1030476"/>
                    <a:pt x="924448" y="1310155"/>
                  </a:cubicBezTo>
                  <a:cubicBezTo>
                    <a:pt x="746927" y="1589834"/>
                    <a:pt x="525864" y="1757306"/>
                    <a:pt x="371789" y="1862814"/>
                  </a:cubicBezTo>
                  <a:cubicBezTo>
                    <a:pt x="217714" y="1968322"/>
                    <a:pt x="108857" y="1955761"/>
                    <a:pt x="0" y="194320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 rot="2125270">
            <a:off x="1295627" y="2899650"/>
            <a:ext cx="3700130" cy="12546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Different Image-</a:t>
            </a:r>
            <a:r>
              <a:rPr lang="de-DE" b="1" dirty="0" err="1" smtClean="0"/>
              <a:t>based</a:t>
            </a:r>
            <a:r>
              <a:rPr lang="de-DE" b="1" dirty="0" smtClean="0"/>
              <a:t> </a:t>
            </a:r>
          </a:p>
          <a:p>
            <a:pPr algn="ctr"/>
            <a:r>
              <a:rPr lang="de-DE" b="1" dirty="0" err="1" smtClean="0"/>
              <a:t>Methods</a:t>
            </a:r>
            <a:r>
              <a:rPr lang="de-DE" b="1" dirty="0" smtClean="0"/>
              <a:t> </a:t>
            </a:r>
            <a:r>
              <a:rPr lang="de-DE" b="1" dirty="0" err="1" smtClean="0"/>
              <a:t>have</a:t>
            </a:r>
            <a:r>
              <a:rPr lang="de-DE" b="1" dirty="0" smtClean="0"/>
              <a:t> </a:t>
            </a:r>
            <a:r>
              <a:rPr lang="de-DE" b="1" dirty="0" err="1" smtClean="0"/>
              <a:t>been</a:t>
            </a:r>
            <a:r>
              <a:rPr lang="de-DE" b="1" dirty="0" smtClean="0"/>
              <a:t> </a:t>
            </a:r>
            <a:r>
              <a:rPr lang="de-DE" b="1" dirty="0" err="1" smtClean="0"/>
              <a:t>used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66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134902" y="369505"/>
            <a:ext cx="542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err="1" smtClean="0"/>
              <a:t>Quantification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206" y="1771651"/>
            <a:ext cx="4428568" cy="371504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646795" y="3406392"/>
            <a:ext cx="2883878" cy="408678"/>
          </a:xfrm>
          <a:prstGeom prst="roundRect">
            <a:avLst/>
          </a:prstGeom>
          <a:solidFill>
            <a:srgbClr val="FF3B3B">
              <a:alpha val="3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3" y="3034602"/>
            <a:ext cx="4812001" cy="3532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591530">
            <a:off x="5748334" y="5023984"/>
            <a:ext cx="242925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baseline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4497" y="2542961"/>
            <a:ext cx="39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Definition: </a:t>
            </a:r>
            <a:r>
              <a:rPr lang="de-DE" dirty="0" err="1" smtClean="0"/>
              <a:t>Intersection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Union (</a:t>
            </a:r>
            <a:r>
              <a:rPr lang="de-DE" dirty="0" err="1" smtClean="0"/>
              <a:t>IoU</a:t>
            </a:r>
            <a:r>
              <a:rPr lang="de-DE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0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3366"/>
                </a:solidFill>
              </a:rPr>
              <a:t>Piaget’s Accommodation and Assimilation</a:t>
            </a:r>
          </a:p>
        </p:txBody>
      </p:sp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1905000" y="762000"/>
            <a:ext cx="8382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1722438" y="881064"/>
            <a:ext cx="5638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2400"/>
              <a:t>Assimilation: Entering new entities into existing schemas.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2400"/>
              <a:t>Accommodation: Storing new schemas.</a:t>
            </a:r>
          </a:p>
        </p:txBody>
      </p:sp>
      <p:pic>
        <p:nvPicPr>
          <p:cNvPr id="33797" name="Picture 8" descr="File:Jean Piaget in Ann Arb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1" y="914400"/>
            <a:ext cx="2163763" cy="36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9"/>
          <p:cNvSpPr txBox="1">
            <a:spLocks noChangeArrowheads="1"/>
          </p:cNvSpPr>
          <p:nvPr/>
        </p:nvSpPr>
        <p:spPr bwMode="auto">
          <a:xfrm>
            <a:off x="8610600" y="4565651"/>
            <a:ext cx="20574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800"/>
              <a:t>Jean Piaget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800"/>
              <a:t>1896 – 1980 </a:t>
            </a:r>
          </a:p>
        </p:txBody>
      </p:sp>
      <p:sp>
        <p:nvSpPr>
          <p:cNvPr id="183306" name="Text Box 10"/>
          <p:cNvSpPr txBox="1">
            <a:spLocks noChangeArrowheads="1"/>
          </p:cNvSpPr>
          <p:nvPr/>
        </p:nvSpPr>
        <p:spPr bwMode="auto">
          <a:xfrm>
            <a:off x="7526338" y="5964238"/>
            <a:ext cx="2990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 b="1"/>
              <a:t>Robotics Example: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 b="1"/>
              <a:t>Cutting Chopping Stirring</a:t>
            </a:r>
          </a:p>
        </p:txBody>
      </p:sp>
      <p:sp>
        <p:nvSpPr>
          <p:cNvPr id="183307" name="Text Box 11"/>
          <p:cNvSpPr txBox="1">
            <a:spLocks noChangeArrowheads="1"/>
          </p:cNvSpPr>
          <p:nvPr/>
        </p:nvSpPr>
        <p:spPr bwMode="auto">
          <a:xfrm>
            <a:off x="1524000" y="2419351"/>
            <a:ext cx="481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Schema for Mammals: </a:t>
            </a:r>
            <a:r>
              <a:rPr lang="de-DE" altLang="en-US" sz="1800">
                <a:solidFill>
                  <a:srgbClr val="FF0000"/>
                </a:solidFill>
              </a:rPr>
              <a:t>Mammals have 4 legs</a:t>
            </a:r>
            <a:r>
              <a:rPr lang="de-DE" altLang="en-US" sz="1800"/>
              <a:t>.</a:t>
            </a:r>
          </a:p>
        </p:txBody>
      </p:sp>
      <p:sp>
        <p:nvSpPr>
          <p:cNvPr id="183308" name="Text Box 12"/>
          <p:cNvSpPr txBox="1">
            <a:spLocks noChangeArrowheads="1"/>
          </p:cNvSpPr>
          <p:nvPr/>
        </p:nvSpPr>
        <p:spPr bwMode="auto">
          <a:xfrm>
            <a:off x="1524000" y="3346450"/>
            <a:ext cx="7024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Assimilation: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A cat has 4 legs: This fits to the schema and, thus, it is a mammal.</a:t>
            </a:r>
          </a:p>
        </p:txBody>
      </p:sp>
      <p:sp>
        <p:nvSpPr>
          <p:cNvPr id="183310" name="Text Box 14"/>
          <p:cNvSpPr txBox="1">
            <a:spLocks noChangeArrowheads="1"/>
          </p:cNvSpPr>
          <p:nvPr/>
        </p:nvSpPr>
        <p:spPr bwMode="auto">
          <a:xfrm>
            <a:off x="1524000" y="4864101"/>
            <a:ext cx="481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Dolphins have no legs but they are mammals.</a:t>
            </a:r>
          </a:p>
        </p:txBody>
      </p:sp>
      <p:sp>
        <p:nvSpPr>
          <p:cNvPr id="183311" name="Text Box 15"/>
          <p:cNvSpPr txBox="1">
            <a:spLocks noChangeArrowheads="1"/>
          </p:cNvSpPr>
          <p:nvPr/>
        </p:nvSpPr>
        <p:spPr bwMode="auto">
          <a:xfrm>
            <a:off x="1524000" y="5302250"/>
            <a:ext cx="4464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Accommodation: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Mammals can have no legs (new schema)</a:t>
            </a:r>
          </a:p>
        </p:txBody>
      </p:sp>
      <p:sp>
        <p:nvSpPr>
          <p:cNvPr id="183312" name="Text Box 16"/>
          <p:cNvSpPr txBox="1">
            <a:spLocks noChangeArrowheads="1"/>
          </p:cNvSpPr>
          <p:nvPr/>
        </p:nvSpPr>
        <p:spPr bwMode="auto">
          <a:xfrm>
            <a:off x="1524000" y="2868613"/>
            <a:ext cx="2825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Schema: </a:t>
            </a:r>
            <a:r>
              <a:rPr lang="de-DE" altLang="en-US" sz="1800">
                <a:solidFill>
                  <a:srgbClr val="FF0000"/>
                </a:solidFill>
              </a:rPr>
              <a:t>Mammal_4: Dog</a:t>
            </a:r>
          </a:p>
        </p:txBody>
      </p:sp>
      <p:sp>
        <p:nvSpPr>
          <p:cNvPr id="183313" name="Text Box 17"/>
          <p:cNvSpPr txBox="1">
            <a:spLocks noChangeArrowheads="1"/>
          </p:cNvSpPr>
          <p:nvPr/>
        </p:nvSpPr>
        <p:spPr bwMode="auto">
          <a:xfrm>
            <a:off x="1524000" y="4090988"/>
            <a:ext cx="43909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 dirty="0"/>
              <a:t>Schema </a:t>
            </a:r>
            <a:r>
              <a:rPr lang="de-DE" altLang="en-US" sz="1800" dirty="0" err="1"/>
              <a:t>extension</a:t>
            </a:r>
            <a:r>
              <a:rPr lang="de-DE" altLang="en-US" sz="1800" dirty="0"/>
              <a:t>: </a:t>
            </a:r>
            <a:r>
              <a:rPr lang="de-DE" altLang="en-US" sz="1800" dirty="0">
                <a:solidFill>
                  <a:srgbClr val="FF0000"/>
                </a:solidFill>
              </a:rPr>
              <a:t>Mammal_4</a:t>
            </a:r>
            <a:r>
              <a:rPr lang="de-DE" altLang="en-US" sz="1800" dirty="0" smtClean="0">
                <a:solidFill>
                  <a:srgbClr val="FF0000"/>
                </a:solidFill>
              </a:rPr>
              <a:t>: Dog</a:t>
            </a:r>
            <a:r>
              <a:rPr lang="de-DE" altLang="en-US" sz="1800" dirty="0">
                <a:solidFill>
                  <a:srgbClr val="FF0000"/>
                </a:solidFill>
              </a:rPr>
              <a:t>, </a:t>
            </a:r>
            <a:r>
              <a:rPr lang="de-DE" altLang="en-US" sz="1800" dirty="0" err="1">
                <a:solidFill>
                  <a:srgbClr val="FF0000"/>
                </a:solidFill>
              </a:rPr>
              <a:t>Cat</a:t>
            </a:r>
            <a:endParaRPr lang="de-DE" altLang="en-US" sz="1800" dirty="0">
              <a:solidFill>
                <a:srgbClr val="FF0000"/>
              </a:solidFill>
            </a:endParaRPr>
          </a:p>
        </p:txBody>
      </p:sp>
      <p:sp>
        <p:nvSpPr>
          <p:cNvPr id="183314" name="Text Box 18"/>
          <p:cNvSpPr txBox="1">
            <a:spLocks noChangeArrowheads="1"/>
          </p:cNvSpPr>
          <p:nvPr/>
        </p:nvSpPr>
        <p:spPr bwMode="auto">
          <a:xfrm>
            <a:off x="1524000" y="6102350"/>
            <a:ext cx="292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Two Schemas: </a:t>
            </a:r>
            <a:r>
              <a:rPr lang="de-DE" altLang="en-US" sz="1800">
                <a:solidFill>
                  <a:srgbClr val="FF0000"/>
                </a:solidFill>
              </a:rPr>
              <a:t>Mammal_4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	        :</a:t>
            </a:r>
            <a:r>
              <a:rPr lang="de-DE" altLang="en-US" sz="1800">
                <a:solidFill>
                  <a:srgbClr val="FF0000"/>
                </a:solidFill>
              </a:rPr>
              <a:t> Mammal_0	</a:t>
            </a:r>
          </a:p>
        </p:txBody>
      </p:sp>
    </p:spTree>
    <p:extLst>
      <p:ext uri="{BB962C8B-B14F-4D97-AF65-F5344CB8AC3E}">
        <p14:creationId xmlns:p14="http://schemas.microsoft.com/office/powerpoint/2010/main" val="39285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3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3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6" grpId="0"/>
      <p:bldP spid="183307" grpId="0"/>
      <p:bldP spid="183308" grpId="0"/>
      <p:bldP spid="183310" grpId="0"/>
      <p:bldP spid="183311" grpId="0"/>
      <p:bldP spid="183312" grpId="0"/>
      <p:bldP spid="183313" grpId="0"/>
      <p:bldP spid="18331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86578" y="719666"/>
          <a:ext cx="10599176" cy="538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897">
                  <a:extLst>
                    <a:ext uri="{9D8B030D-6E8A-4147-A177-3AD203B41FA5}">
                      <a16:colId xmlns:a16="http://schemas.microsoft.com/office/drawing/2014/main" val="3853857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81187048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92792009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37198613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2273090039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086257492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09948170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970255604"/>
                    </a:ext>
                  </a:extLst>
                </a:gridCol>
              </a:tblGrid>
              <a:tr h="769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Hairy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With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tail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Vivipar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Feathery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Ovipar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93160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Dog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56528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Cat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94339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Elephant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83790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Platypus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38793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Eagle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2976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Peacock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17963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2133599" y="1494503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33599" y="2269340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79289" y="3119831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710811" y="3813959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779339" y="4609961"/>
            <a:ext cx="4984955" cy="74725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Bird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79339" y="5336641"/>
            <a:ext cx="4984955" cy="74725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Bird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60" y="1345700"/>
            <a:ext cx="3215780" cy="43815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007070" y="3044960"/>
            <a:ext cx="304800" cy="304800"/>
          </a:xfrm>
          <a:prstGeom prst="ellipse">
            <a:avLst/>
          </a:prstGeom>
          <a:noFill/>
          <a:ln w="76200">
            <a:solidFill>
              <a:srgbClr val="FF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56" y="2191520"/>
            <a:ext cx="2286000" cy="20116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15591" y="3536451"/>
            <a:ext cx="5116530" cy="2417921"/>
            <a:chOff x="4922121" y="3572267"/>
            <a:chExt cx="6822040" cy="3223894"/>
          </a:xfrm>
        </p:grpSpPr>
        <p:sp>
          <p:nvSpPr>
            <p:cNvPr id="5" name="TextBox 4"/>
            <p:cNvSpPr txBox="1"/>
            <p:nvPr/>
          </p:nvSpPr>
          <p:spPr>
            <a:xfrm>
              <a:off x="4922121" y="5565055"/>
              <a:ext cx="682204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0000"/>
                  </a:solidFill>
                </a:rPr>
                <a:t>A </a:t>
              </a:r>
              <a:r>
                <a:rPr lang="de-DE" b="1" dirty="0" err="1">
                  <a:solidFill>
                    <a:srgbClr val="FF0000"/>
                  </a:solidFill>
                </a:rPr>
                <a:t>very</a:t>
              </a:r>
              <a:r>
                <a:rPr lang="de-DE" b="1" dirty="0">
                  <a:solidFill>
                    <a:srgbClr val="FF0000"/>
                  </a:solidFill>
                </a:rPr>
                <a:t> </a:t>
              </a:r>
              <a:r>
                <a:rPr lang="de-DE" b="1" dirty="0" err="1">
                  <a:solidFill>
                    <a:srgbClr val="FF0000"/>
                  </a:solidFill>
                </a:rPr>
                <a:t>old</a:t>
              </a:r>
              <a:r>
                <a:rPr lang="de-DE" b="1" dirty="0">
                  <a:solidFill>
                    <a:srgbClr val="FF0000"/>
                  </a:solidFill>
                </a:rPr>
                <a:t> </a:t>
              </a:r>
              <a:r>
                <a:rPr lang="de-DE" b="1" dirty="0" err="1">
                  <a:solidFill>
                    <a:srgbClr val="FF0000"/>
                  </a:solidFill>
                </a:rPr>
                <a:t>tradition</a:t>
              </a:r>
              <a:r>
                <a:rPr lang="de-DE" b="1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de-DE" b="1" dirty="0"/>
                <a:t>On </a:t>
              </a:r>
              <a:r>
                <a:rPr lang="de-DE" b="1" dirty="0" err="1"/>
                <a:t>getting</a:t>
              </a:r>
              <a:r>
                <a:rPr lang="de-DE" b="1" dirty="0"/>
                <a:t> </a:t>
              </a:r>
              <a:r>
                <a:rPr lang="de-DE" b="1" dirty="0" err="1"/>
                <a:t>their</a:t>
              </a:r>
              <a:r>
                <a:rPr lang="de-DE" b="1" dirty="0"/>
                <a:t> </a:t>
              </a:r>
              <a:r>
                <a:rPr lang="de-DE" b="1" dirty="0" err="1"/>
                <a:t>PhD</a:t>
              </a:r>
              <a:r>
                <a:rPr lang="de-DE" b="1" dirty="0"/>
                <a:t>, </a:t>
              </a:r>
              <a:r>
                <a:rPr lang="de-DE" b="1" dirty="0" err="1"/>
                <a:t>students</a:t>
              </a:r>
              <a:r>
                <a:rPr lang="de-DE" b="1" dirty="0"/>
                <a:t> </a:t>
              </a:r>
              <a:r>
                <a:rPr lang="de-DE" b="1" dirty="0" err="1"/>
                <a:t>have</a:t>
              </a:r>
              <a:r>
                <a:rPr lang="de-DE" b="1" dirty="0"/>
                <a:t> </a:t>
              </a:r>
              <a:r>
                <a:rPr lang="de-DE" b="1" dirty="0" err="1"/>
                <a:t>to</a:t>
              </a:r>
              <a:r>
                <a:rPr lang="de-DE" b="1" dirty="0"/>
                <a:t> </a:t>
              </a:r>
              <a:r>
                <a:rPr lang="de-DE" b="1" dirty="0" err="1"/>
                <a:t>kiss</a:t>
              </a:r>
              <a:r>
                <a:rPr lang="de-DE" b="1" dirty="0"/>
                <a:t> </a:t>
              </a:r>
              <a:r>
                <a:rPr lang="de-DE" b="1" dirty="0" err="1"/>
                <a:t>the</a:t>
              </a:r>
              <a:r>
                <a:rPr lang="de-DE" b="1" dirty="0"/>
                <a:t> Gänseliesel (</a:t>
              </a:r>
              <a:r>
                <a:rPr lang="de-DE" b="1" dirty="0" err="1"/>
                <a:t>Goose</a:t>
              </a:r>
              <a:r>
                <a:rPr lang="de-DE" b="1" dirty="0"/>
                <a:t>-Girl) </a:t>
              </a:r>
              <a:r>
                <a:rPr lang="de-DE" b="1" dirty="0" err="1"/>
                <a:t>and</a:t>
              </a:r>
              <a:r>
                <a:rPr lang="de-DE" b="1" dirty="0"/>
                <a:t> </a:t>
              </a:r>
              <a:r>
                <a:rPr lang="de-DE" b="1" dirty="0" err="1"/>
                <a:t>give</a:t>
              </a:r>
              <a:r>
                <a:rPr lang="de-DE" b="1" dirty="0"/>
                <a:t> her </a:t>
              </a:r>
              <a:r>
                <a:rPr lang="de-DE" b="1" dirty="0" err="1"/>
                <a:t>some</a:t>
              </a:r>
              <a:r>
                <a:rPr lang="de-DE" b="1" dirty="0"/>
                <a:t> </a:t>
              </a:r>
              <a:r>
                <a:rPr lang="de-DE" b="1" dirty="0" err="1"/>
                <a:t>flowers</a:t>
              </a:r>
              <a:r>
                <a:rPr lang="de-DE" b="1" dirty="0"/>
                <a:t>!</a:t>
              </a:r>
              <a:endParaRPr lang="en-US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932" y="3572267"/>
              <a:ext cx="2459720" cy="163571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78654" y="1228150"/>
            <a:ext cx="499040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FF0000"/>
                </a:solidFill>
              </a:rPr>
              <a:t>The Gänseliesel (</a:t>
            </a:r>
            <a:r>
              <a:rPr lang="de-DE" sz="2400" b="1" dirty="0" err="1">
                <a:solidFill>
                  <a:srgbClr val="FF0000"/>
                </a:solidFill>
              </a:rPr>
              <a:t>Goose</a:t>
            </a:r>
            <a:r>
              <a:rPr lang="de-DE" sz="2400" b="1" dirty="0">
                <a:solidFill>
                  <a:srgbClr val="FF0000"/>
                </a:solidFill>
              </a:rPr>
              <a:t>-Girl) </a:t>
            </a:r>
            <a:r>
              <a:rPr lang="de-DE" sz="2400" b="1" dirty="0" err="1">
                <a:solidFill>
                  <a:srgbClr val="FF0000"/>
                </a:solidFill>
              </a:rPr>
              <a:t>Fountain</a:t>
            </a:r>
            <a:endParaRPr lang="de-DE" sz="2400" b="1" dirty="0">
              <a:solidFill>
                <a:srgbClr val="FF0000"/>
              </a:solidFill>
            </a:endParaRPr>
          </a:p>
          <a:p>
            <a:pPr algn="ctr"/>
            <a:r>
              <a:rPr lang="de-DE" sz="1500" b="1" dirty="0" err="1">
                <a:solidFill>
                  <a:srgbClr val="FF0000"/>
                </a:solidFill>
              </a:rPr>
              <a:t>near</a:t>
            </a:r>
            <a:r>
              <a:rPr lang="de-DE" sz="1500" b="1" dirty="0">
                <a:solidFill>
                  <a:srgbClr val="FF0000"/>
                </a:solidFill>
              </a:rPr>
              <a:t> </a:t>
            </a:r>
            <a:r>
              <a:rPr lang="de-DE" sz="1500" b="1" dirty="0" err="1">
                <a:solidFill>
                  <a:srgbClr val="FF0000"/>
                </a:solidFill>
              </a:rPr>
              <a:t>the</a:t>
            </a:r>
            <a:r>
              <a:rPr lang="de-DE" sz="1500" b="1" dirty="0">
                <a:solidFill>
                  <a:srgbClr val="FF0000"/>
                </a:solidFill>
              </a:rPr>
              <a:t> </a:t>
            </a:r>
            <a:r>
              <a:rPr lang="de-DE" sz="1500" b="1" dirty="0" err="1">
                <a:solidFill>
                  <a:srgbClr val="FF0000"/>
                </a:solidFill>
              </a:rPr>
              <a:t>old</a:t>
            </a:r>
            <a:r>
              <a:rPr lang="de-DE" sz="1500" b="1" dirty="0">
                <a:solidFill>
                  <a:srgbClr val="FF0000"/>
                </a:solidFill>
              </a:rPr>
              <a:t> </a:t>
            </a:r>
            <a:r>
              <a:rPr lang="de-DE" sz="1500" b="1" dirty="0" err="1">
                <a:solidFill>
                  <a:srgbClr val="FF0000"/>
                </a:solidFill>
              </a:rPr>
              <a:t>city</a:t>
            </a:r>
            <a:r>
              <a:rPr lang="de-DE" sz="1500" b="1" dirty="0">
                <a:solidFill>
                  <a:srgbClr val="FF0000"/>
                </a:solidFill>
              </a:rPr>
              <a:t> hall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2664" y="236214"/>
            <a:ext cx="539121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/>
              <a:t>Georg-August University Göttingen</a:t>
            </a:r>
          </a:p>
          <a:p>
            <a:pPr algn="ctr"/>
            <a:r>
              <a:rPr lang="de-DE" dirty="0" err="1"/>
              <a:t>founded</a:t>
            </a:r>
            <a:r>
              <a:rPr lang="de-DE" dirty="0"/>
              <a:t> 1734,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35,000 </a:t>
            </a:r>
            <a:r>
              <a:rPr lang="de-DE" smtClean="0"/>
              <a:t>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2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79977" y="6208393"/>
                <a:ext cx="2138149" cy="37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600" i="1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  <m:r>
                        <a:rPr lang="de-DE" sz="1600" i="1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/>
                              <a:ea typeface="Cambria Math"/>
                            </a:rPr>
                            <m:t>𝑐𝑜𝑠</m:t>
                          </m:r>
                        </m:e>
                        <m:sup>
                          <m:r>
                            <a:rPr lang="de-DE" sz="16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de-DE" sz="1600" i="1">
                              <a:latin typeface="Cambria Math"/>
                              <a:ea typeface="Cambria Math"/>
                            </a:rPr>
                            <m:t> ⋅</m:t>
                          </m:r>
                          <m:acc>
                            <m:accPr>
                              <m:chr m:val="⃑"/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de-DE" sz="1600" dirty="0">
                  <a:ea typeface="Cambria Math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7" y="6208393"/>
                <a:ext cx="2138149" cy="376000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79977" y="5877272"/>
                <a:ext cx="1798569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>
                              <a:latin typeface="Cambria Math"/>
                            </a:rPr>
                            <m:t>Δ</m:t>
                          </m:r>
                          <m:r>
                            <a:rPr lang="de-DE" sz="16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de-DE" sz="160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=‖</m:t>
                      </m:r>
                      <m:acc>
                        <m:accPr>
                          <m:chr m:val="⃗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de-DE" sz="1600" i="1">
                          <a:latin typeface="Cambria Math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/>
                            </a:rPr>
                            <m:t>‖</m:t>
                          </m:r>
                        </m:e>
                        <m:sub>
                          <m:r>
                            <a:rPr lang="de-DE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7" y="5877272"/>
                <a:ext cx="1798569" cy="358368"/>
              </a:xfrm>
              <a:prstGeom prst="rect">
                <a:avLst/>
              </a:prstGeom>
              <a:blipFill>
                <a:blip r:embed="rId3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8044995" y="5916049"/>
                <a:ext cx="23467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sz="1600" dirty="0"/>
                  <a:t> :  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/>
                      </a:rPr>
                      <m:t>𝑖</m:t>
                    </m:r>
                  </m:oMath>
                </a14:m>
                <a:r>
                  <a:rPr lang="de-DE" sz="1200" dirty="0"/>
                  <a:t>-th point in the point cloud</a:t>
                </a: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95" y="5916049"/>
                <a:ext cx="2346733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8044994" y="6224604"/>
                <a:ext cx="21192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sz="1600" dirty="0"/>
                  <a:t> :   </a:t>
                </a:r>
                <a:r>
                  <a:rPr lang="de-DE" sz="1200" dirty="0"/>
                  <a:t>normal vector of point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/>
                      </a:rPr>
                      <m:t>𝑖</m:t>
                    </m:r>
                  </m:oMath>
                </a14:m>
                <a:endParaRPr lang="de-DE" sz="11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94" y="6224604"/>
                <a:ext cx="2119298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991544" y="5808166"/>
                <a:ext cx="372178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Signature = Histogram of 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>
                        <a:latin typeface="Cambria Math"/>
                      </a:rPr>
                      <m:t>Δ</m:t>
                    </m:r>
                    <m:r>
                      <a:rPr lang="de-DE" sz="1600" i="1">
                        <a:latin typeface="Cambria Math"/>
                      </a:rPr>
                      <m:t>𝑑</m:t>
                    </m:r>
                    <m:r>
                      <a:rPr lang="de-DE" sz="1600" i="1">
                        <a:latin typeface="Cambria Math"/>
                      </a:rPr>
                      <m:t> </m:t>
                    </m:r>
                  </m:oMath>
                </a14:m>
                <a:r>
                  <a:rPr lang="de-DE" sz="1600" dirty="0"/>
                  <a:t> </a:t>
                </a:r>
                <a:br>
                  <a:rPr lang="de-DE" sz="1600" dirty="0"/>
                </a:br>
                <a:r>
                  <a:rPr lang="de-DE" sz="1600" dirty="0"/>
                  <a:t>vs.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>
                        <a:latin typeface="Cambria Math"/>
                      </a:rPr>
                      <m:t>Δ</m:t>
                    </m:r>
                    <m:r>
                      <a:rPr lang="de-DE" sz="1600" i="1">
                        <a:latin typeface="Cambria Math"/>
                      </a:rPr>
                      <m:t>𝛼</m:t>
                    </m:r>
                  </m:oMath>
                </a14:m>
                <a:r>
                  <a:rPr lang="de-DE" sz="1600" dirty="0"/>
                  <a:t> between points/normals. </a:t>
                </a:r>
                <a:br>
                  <a:rPr lang="de-DE" sz="1600" dirty="0"/>
                </a:br>
                <a:r>
                  <a:rPr lang="de-DE" sz="1600" dirty="0"/>
                  <a:t>Summed over all points to all other points </a:t>
                </a:r>
                <a:br>
                  <a:rPr lang="de-DE" sz="1600" dirty="0"/>
                </a:br>
                <a:r>
                  <a:rPr lang="de-DE" sz="1600" dirty="0"/>
                  <a:t>within the part.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808166"/>
                <a:ext cx="3721788" cy="1077218"/>
              </a:xfrm>
              <a:prstGeom prst="rect">
                <a:avLst/>
              </a:prstGeom>
              <a:blipFill>
                <a:blip r:embed="rId6"/>
                <a:stretch>
                  <a:fillRect l="-984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Z:\HD_Storage\Documents\Markus\Presentations\2013-11-29 Flo Karlsruhe Contribution\Source\PartS\screenshot-138634085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75" y="679556"/>
            <a:ext cx="4135492" cy="20048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70C0"/>
            </a:solidFill>
          </a:ln>
          <a:extLst/>
        </p:spPr>
      </p:pic>
      <p:grpSp>
        <p:nvGrpSpPr>
          <p:cNvPr id="103" name="Group 102"/>
          <p:cNvGrpSpPr/>
          <p:nvPr/>
        </p:nvGrpSpPr>
        <p:grpSpPr>
          <a:xfrm>
            <a:off x="6244819" y="199973"/>
            <a:ext cx="3655392" cy="2645726"/>
            <a:chOff x="4720819" y="199973"/>
            <a:chExt cx="3655392" cy="2645726"/>
          </a:xfrm>
        </p:grpSpPr>
        <p:sp>
          <p:nvSpPr>
            <p:cNvPr id="96" name="Rectangle 95"/>
            <p:cNvSpPr/>
            <p:nvPr/>
          </p:nvSpPr>
          <p:spPr>
            <a:xfrm>
              <a:off x="4720819" y="199973"/>
              <a:ext cx="3655392" cy="264572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291" name="Picture 3" descr="Z:\HD_Storage\Documents\Markus\Presentations\2013-11-29 Flo Karlsruhe Contribution\Source\PartS\Different_shapes_sig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196" y="566039"/>
              <a:ext cx="2478111" cy="184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4937859" y="23752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0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5126229" y="2415320"/>
              <a:ext cx="1299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239545" y="2407520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4724099" y="203313"/>
              <a:ext cx="3652111" cy="2588289"/>
              <a:chOff x="0" y="2627650"/>
              <a:chExt cx="3652111" cy="2588289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 flipV="1">
                <a:off x="518097" y="2681823"/>
                <a:ext cx="0" cy="216478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518097" y="4846607"/>
                <a:ext cx="2694135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acc>
                            <m:accPr>
                              <m:chr m:val="⃑"/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t="-7353" r="-3764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𝛼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TextBox 75"/>
              <p:cNvSpPr txBox="1"/>
              <p:nvPr/>
            </p:nvSpPr>
            <p:spPr>
              <a:xfrm>
                <a:off x="1606309" y="4846607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r>
                  <a:rPr lang="de-DE" dirty="0"/>
                  <a:t>/2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767111" y="48466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endParaRPr lang="de-DE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1158" y="29249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1</a:t>
                </a:r>
              </a:p>
            </p:txBody>
          </p:sp>
          <p:cxnSp>
            <p:nvCxnSpPr>
              <p:cNvPr id="4" name="Straight Connector 3"/>
              <p:cNvCxnSpPr/>
              <p:nvPr/>
            </p:nvCxnSpPr>
            <p:spPr>
              <a:xfrm>
                <a:off x="395536" y="2990376"/>
                <a:ext cx="12992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1770948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2989156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Straight Arrow Connector 8"/>
          <p:cNvCxnSpPr/>
          <p:nvPr/>
        </p:nvCxnSpPr>
        <p:spPr>
          <a:xfrm flipH="1" flipV="1">
            <a:off x="2783632" y="2662669"/>
            <a:ext cx="144016" cy="5132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 flipV="1">
            <a:off x="4702362" y="2311804"/>
            <a:ext cx="1542456" cy="13332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5702923" y="1375336"/>
            <a:ext cx="541897" cy="32644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1775518" y="3159538"/>
            <a:ext cx="3655392" cy="2645726"/>
            <a:chOff x="251519" y="2980776"/>
            <a:chExt cx="3655392" cy="2645726"/>
          </a:xfrm>
        </p:grpSpPr>
        <p:sp>
          <p:nvSpPr>
            <p:cNvPr id="120" name="Rectangle 119"/>
            <p:cNvSpPr/>
            <p:nvPr/>
          </p:nvSpPr>
          <p:spPr>
            <a:xfrm>
              <a:off x="251519" y="2980776"/>
              <a:ext cx="3655392" cy="26457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68559" y="51560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0</a:t>
              </a:r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656929" y="5196123"/>
              <a:ext cx="1299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770245" y="5188323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254799" y="2984116"/>
              <a:ext cx="3652111" cy="2588289"/>
              <a:chOff x="0" y="2627650"/>
              <a:chExt cx="3652111" cy="2588289"/>
            </a:xfrm>
          </p:grpSpPr>
          <p:cxnSp>
            <p:nvCxnSpPr>
              <p:cNvPr id="126" name="Straight Arrow Connector 125"/>
              <p:cNvCxnSpPr/>
              <p:nvPr/>
            </p:nvCxnSpPr>
            <p:spPr>
              <a:xfrm flipV="1">
                <a:off x="518097" y="2681823"/>
                <a:ext cx="0" cy="216478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518097" y="4846607"/>
                <a:ext cx="2694135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acc>
                            <m:accPr>
                              <m:chr m:val="⃑"/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28" name="TextBox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t="-7463" r="-39286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𝛼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29" name="TextBox 1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0" name="TextBox 129"/>
              <p:cNvSpPr txBox="1"/>
              <p:nvPr/>
            </p:nvSpPr>
            <p:spPr>
              <a:xfrm>
                <a:off x="1606309" y="4846607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r>
                  <a:rPr lang="de-DE" dirty="0"/>
                  <a:t>/2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2767111" y="48466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endParaRPr lang="de-DE" dirty="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81158" y="29249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1</a:t>
                </a:r>
              </a:p>
            </p:txBody>
          </p:sp>
          <p:cxnSp>
            <p:nvCxnSpPr>
              <p:cNvPr id="133" name="Straight Connector 132"/>
              <p:cNvCxnSpPr/>
              <p:nvPr/>
            </p:nvCxnSpPr>
            <p:spPr>
              <a:xfrm>
                <a:off x="395536" y="2990376"/>
                <a:ext cx="12992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1770948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989156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6" name="Picture 4" descr="Z:\HD_Storage\Documents\Markus\Presentations\2013-11-29 Flo Karlsruhe Contribution\Source\PartS\Different_shapes_sig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58" y="3383193"/>
              <a:ext cx="2398105" cy="180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Group 100"/>
          <p:cNvGrpSpPr/>
          <p:nvPr/>
        </p:nvGrpSpPr>
        <p:grpSpPr>
          <a:xfrm>
            <a:off x="6244818" y="3006725"/>
            <a:ext cx="3655392" cy="2645726"/>
            <a:chOff x="8070670" y="2944002"/>
            <a:chExt cx="3655392" cy="2645726"/>
          </a:xfrm>
        </p:grpSpPr>
        <p:sp>
          <p:nvSpPr>
            <p:cNvPr id="137" name="Rectangle 136"/>
            <p:cNvSpPr/>
            <p:nvPr/>
          </p:nvSpPr>
          <p:spPr>
            <a:xfrm>
              <a:off x="8070670" y="2944002"/>
              <a:ext cx="3655392" cy="264572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287710" y="51192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0</a:t>
              </a: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8476080" y="5159349"/>
              <a:ext cx="1299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8589396" y="5151549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4" name="Picture 5" descr="Z:\HD_Storage\Documents\Markus\Presentations\2013-11-29 Flo Karlsruhe Contribution\Source\PartS\Different_shapes_sig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6239" y="3298247"/>
              <a:ext cx="2456867" cy="186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2" name="Group 141"/>
            <p:cNvGrpSpPr/>
            <p:nvPr/>
          </p:nvGrpSpPr>
          <p:grpSpPr>
            <a:xfrm>
              <a:off x="8073950" y="2947342"/>
              <a:ext cx="3652111" cy="2588289"/>
              <a:chOff x="0" y="2627650"/>
              <a:chExt cx="3652111" cy="2588289"/>
            </a:xfrm>
          </p:grpSpPr>
          <p:cxnSp>
            <p:nvCxnSpPr>
              <p:cNvPr id="143" name="Straight Arrow Connector 142"/>
              <p:cNvCxnSpPr/>
              <p:nvPr/>
            </p:nvCxnSpPr>
            <p:spPr>
              <a:xfrm flipV="1">
                <a:off x="518097" y="2681823"/>
                <a:ext cx="0" cy="216478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518097" y="4846607"/>
                <a:ext cx="2694135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acc>
                            <m:accPr>
                              <m:chr m:val="⃑"/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t="-7463" r="-3764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𝛼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7" name="TextBox 146"/>
              <p:cNvSpPr txBox="1"/>
              <p:nvPr/>
            </p:nvSpPr>
            <p:spPr>
              <a:xfrm>
                <a:off x="1606309" y="4846607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r>
                  <a:rPr lang="de-DE" dirty="0"/>
                  <a:t>/2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2767111" y="48466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endParaRPr lang="de-DE" dirty="0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181158" y="29249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1</a:t>
                </a: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395536" y="2990376"/>
                <a:ext cx="12992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1770948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2989156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1524000" y="-171400"/>
            <a:ext cx="3467030" cy="895722"/>
          </a:xfrm>
        </p:spPr>
        <p:txBody>
          <a:bodyPr>
            <a:normAutofit/>
          </a:bodyPr>
          <a:lstStyle/>
          <a:p>
            <a:r>
              <a:rPr lang="en-US" sz="3200" dirty="0"/>
              <a:t>Object Signatures</a:t>
            </a:r>
          </a:p>
        </p:txBody>
      </p:sp>
    </p:spTree>
    <p:extLst>
      <p:ext uri="{BB962C8B-B14F-4D97-AF65-F5344CB8AC3E}">
        <p14:creationId xmlns:p14="http://schemas.microsoft.com/office/powerpoint/2010/main" val="58823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Assimilation</a:t>
            </a:r>
          </a:p>
        </p:txBody>
      </p:sp>
      <p:sp>
        <p:nvSpPr>
          <p:cNvPr id="33795" name="Line 4"/>
          <p:cNvSpPr>
            <a:spLocks noChangeShapeType="1"/>
          </p:cNvSpPr>
          <p:nvPr/>
        </p:nvSpPr>
        <p:spPr bwMode="auto">
          <a:xfrm>
            <a:off x="1905000" y="762000"/>
            <a:ext cx="8382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1988251" y="2369622"/>
            <a:ext cx="5638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2400" dirty="0"/>
              <a:t>Assimilation: </a:t>
            </a:r>
            <a:r>
              <a:rPr lang="de-DE" altLang="en-US" sz="2400" dirty="0" err="1"/>
              <a:t>Entering</a:t>
            </a:r>
            <a:r>
              <a:rPr lang="de-DE" altLang="en-US" sz="2400" dirty="0"/>
              <a:t> </a:t>
            </a:r>
            <a:r>
              <a:rPr lang="de-DE" altLang="en-US" sz="2400" dirty="0" err="1"/>
              <a:t>new</a:t>
            </a:r>
            <a:r>
              <a:rPr lang="de-DE" altLang="en-US" sz="2400" dirty="0"/>
              <a:t> </a:t>
            </a:r>
            <a:r>
              <a:rPr lang="de-DE" altLang="en-US" sz="2400" dirty="0" err="1"/>
              <a:t>entities</a:t>
            </a:r>
            <a:r>
              <a:rPr lang="de-DE" altLang="en-US" sz="2400" dirty="0"/>
              <a:t> </a:t>
            </a:r>
            <a:r>
              <a:rPr lang="de-DE" altLang="en-US" sz="2400" dirty="0" err="1"/>
              <a:t>into</a:t>
            </a:r>
            <a:r>
              <a:rPr lang="de-DE" altLang="en-US" sz="2400" dirty="0"/>
              <a:t> </a:t>
            </a:r>
            <a:r>
              <a:rPr lang="de-DE" altLang="en-US" sz="2400" dirty="0" err="1"/>
              <a:t>existing</a:t>
            </a:r>
            <a:r>
              <a:rPr lang="de-DE" altLang="en-US" sz="2400" dirty="0"/>
              <a:t> </a:t>
            </a:r>
            <a:r>
              <a:rPr lang="de-DE" altLang="en-US" sz="2400" dirty="0" err="1"/>
              <a:t>schemas</a:t>
            </a:r>
            <a:r>
              <a:rPr lang="de-DE" altLang="en-US" sz="2400" dirty="0" smtClean="0"/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de-DE" altLang="en-US" sz="24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2400" dirty="0" err="1"/>
              <a:t>Accommodation</a:t>
            </a:r>
            <a:r>
              <a:rPr lang="de-DE" altLang="en-US" sz="2400" dirty="0"/>
              <a:t>: </a:t>
            </a:r>
            <a:r>
              <a:rPr lang="de-DE" altLang="en-US" sz="2400" dirty="0" err="1"/>
              <a:t>Storing</a:t>
            </a:r>
            <a:r>
              <a:rPr lang="de-DE" altLang="en-US" sz="2400" dirty="0"/>
              <a:t> </a:t>
            </a:r>
            <a:r>
              <a:rPr lang="de-DE" altLang="en-US" sz="2400" dirty="0" err="1"/>
              <a:t>new</a:t>
            </a:r>
            <a:r>
              <a:rPr lang="de-DE" altLang="en-US" sz="2400" dirty="0"/>
              <a:t> </a:t>
            </a:r>
            <a:r>
              <a:rPr lang="de-DE" altLang="en-US" sz="2400" dirty="0" err="1"/>
              <a:t>schemas</a:t>
            </a:r>
            <a:r>
              <a:rPr lang="de-DE" altLang="en-US" sz="2400" dirty="0"/>
              <a:t>.</a:t>
            </a:r>
          </a:p>
        </p:txBody>
      </p:sp>
      <p:pic>
        <p:nvPicPr>
          <p:cNvPr id="33797" name="Picture 8" descr="File:Jean Piaget in Ann Arb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66" y="1236054"/>
            <a:ext cx="2163763" cy="36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9"/>
          <p:cNvSpPr txBox="1">
            <a:spLocks noChangeArrowheads="1"/>
          </p:cNvSpPr>
          <p:nvPr/>
        </p:nvSpPr>
        <p:spPr bwMode="auto">
          <a:xfrm>
            <a:off x="8801986" y="5097278"/>
            <a:ext cx="20574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800" dirty="0"/>
              <a:t>Jean Piaget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1800" dirty="0"/>
              <a:t>1896 – 1980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814" y="1242646"/>
            <a:ext cx="4778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rgbClr val="FF0000"/>
                </a:solidFill>
              </a:rPr>
              <a:t>The </a:t>
            </a:r>
            <a:r>
              <a:rPr lang="de-DE" sz="3600" dirty="0" err="1" smtClean="0">
                <a:solidFill>
                  <a:srgbClr val="FF0000"/>
                </a:solidFill>
              </a:rPr>
              <a:t>Concept</a:t>
            </a:r>
            <a:r>
              <a:rPr lang="de-DE" sz="3600" dirty="0" smtClean="0">
                <a:solidFill>
                  <a:srgbClr val="FF0000"/>
                </a:solidFill>
              </a:rPr>
              <a:t> </a:t>
            </a:r>
            <a:r>
              <a:rPr lang="de-DE" sz="3600" dirty="0" err="1" smtClean="0">
                <a:solidFill>
                  <a:srgbClr val="FF0000"/>
                </a:solidFill>
              </a:rPr>
              <a:t>of</a:t>
            </a:r>
            <a:r>
              <a:rPr lang="de-DE" sz="3600" dirty="0" smtClean="0">
                <a:solidFill>
                  <a:srgbClr val="FF0000"/>
                </a:solidFill>
              </a:rPr>
              <a:t> Schemas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7667868" y="3664141"/>
            <a:ext cx="2160238" cy="222144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tangle 46"/>
          <p:cNvSpPr/>
          <p:nvPr/>
        </p:nvSpPr>
        <p:spPr>
          <a:xfrm>
            <a:off x="7680178" y="908721"/>
            <a:ext cx="2160238" cy="212531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4943796" y="3664140"/>
            <a:ext cx="1578871" cy="2233624"/>
            <a:chOff x="3419795" y="3664140"/>
            <a:chExt cx="1578871" cy="2233624"/>
          </a:xfrm>
        </p:grpSpPr>
        <p:sp>
          <p:nvSpPr>
            <p:cNvPr id="34" name="Rectangle 33"/>
            <p:cNvSpPr/>
            <p:nvPr/>
          </p:nvSpPr>
          <p:spPr>
            <a:xfrm>
              <a:off x="3419795" y="3664140"/>
              <a:ext cx="1578871" cy="22336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011" y="3786088"/>
              <a:ext cx="1082438" cy="1851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728207" y="4005065"/>
            <a:ext cx="2356005" cy="1551776"/>
            <a:chOff x="204206" y="4005065"/>
            <a:chExt cx="2356005" cy="1551776"/>
          </a:xfrm>
        </p:grpSpPr>
        <p:sp>
          <p:nvSpPr>
            <p:cNvPr id="37" name="Rectangle 36"/>
            <p:cNvSpPr/>
            <p:nvPr/>
          </p:nvSpPr>
          <p:spPr>
            <a:xfrm>
              <a:off x="204206" y="4005065"/>
              <a:ext cx="2356005" cy="155177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01" y="4060213"/>
              <a:ext cx="1562814" cy="1303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4943796" y="1015653"/>
            <a:ext cx="1578871" cy="18398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oup 8"/>
          <p:cNvGrpSpPr/>
          <p:nvPr/>
        </p:nvGrpSpPr>
        <p:grpSpPr>
          <a:xfrm>
            <a:off x="1728207" y="1240037"/>
            <a:ext cx="2356005" cy="1391043"/>
            <a:chOff x="204206" y="1240036"/>
            <a:chExt cx="2356005" cy="1391043"/>
          </a:xfrm>
        </p:grpSpPr>
        <p:sp>
          <p:nvSpPr>
            <p:cNvPr id="20" name="Rectangle 19"/>
            <p:cNvSpPr/>
            <p:nvPr/>
          </p:nvSpPr>
          <p:spPr>
            <a:xfrm>
              <a:off x="204206" y="1240036"/>
              <a:ext cx="2356005" cy="139104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214" name="Picture 2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178" y="1413042"/>
              <a:ext cx="1942403" cy="106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Cross 1"/>
          <p:cNvSpPr/>
          <p:nvPr/>
        </p:nvSpPr>
        <p:spPr>
          <a:xfrm>
            <a:off x="4201142" y="1646468"/>
            <a:ext cx="625720" cy="578178"/>
          </a:xfrm>
          <a:prstGeom prst="plus">
            <a:avLst>
              <a:gd name="adj" fmla="val 3496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ight Arrow 5"/>
          <p:cNvSpPr/>
          <p:nvPr/>
        </p:nvSpPr>
        <p:spPr>
          <a:xfrm>
            <a:off x="6814552" y="1711121"/>
            <a:ext cx="763632" cy="5015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Cross 28"/>
          <p:cNvSpPr/>
          <p:nvPr/>
        </p:nvSpPr>
        <p:spPr>
          <a:xfrm>
            <a:off x="4201142" y="4574911"/>
            <a:ext cx="625720" cy="578178"/>
          </a:xfrm>
          <a:prstGeom prst="plus">
            <a:avLst>
              <a:gd name="adj" fmla="val 34965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ight Arrow 29"/>
          <p:cNvSpPr/>
          <p:nvPr/>
        </p:nvSpPr>
        <p:spPr>
          <a:xfrm>
            <a:off x="6814552" y="4639564"/>
            <a:ext cx="763632" cy="5015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13" y="3759966"/>
            <a:ext cx="1872208" cy="197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578185" y="3362945"/>
            <a:ext cx="1844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Histogram intersection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0353" y="5585995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Sum of all bins: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927367" y="5850900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Sum of all bins: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80178" y="5885582"/>
            <a:ext cx="224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Binsum</a:t>
            </a:r>
            <a:r>
              <a:rPr lang="de-DE" sz="1400" dirty="0"/>
              <a:t> (</a:t>
            </a:r>
            <a:r>
              <a:rPr lang="de-DE" sz="1400" dirty="0" err="1"/>
              <a:t>Align</a:t>
            </a:r>
            <a:r>
              <a:rPr lang="de-DE" sz="1400" dirty="0"/>
              <a:t>. </a:t>
            </a:r>
            <a:r>
              <a:rPr lang="de-DE" sz="1400" dirty="0" err="1"/>
              <a:t>degree</a:t>
            </a:r>
            <a:r>
              <a:rPr lang="de-DE" sz="1400" dirty="0"/>
              <a:t>): 0.49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13" y="1015654"/>
            <a:ext cx="1823252" cy="1953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71" y="1082122"/>
            <a:ext cx="1251184" cy="173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el 1"/>
          <p:cNvSpPr txBox="1">
            <a:spLocks/>
          </p:cNvSpPr>
          <p:nvPr/>
        </p:nvSpPr>
        <p:spPr>
          <a:xfrm>
            <a:off x="1704032" y="-27384"/>
            <a:ext cx="82804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Measuring Poses: Relative Poses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7680179" y="6193358"/>
            <a:ext cx="248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FF0000"/>
                </a:solidFill>
              </a:rPr>
              <a:t>You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could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think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of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this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as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the</a:t>
            </a:r>
            <a:r>
              <a:rPr lang="de-DE" sz="1400" dirty="0">
                <a:solidFill>
                  <a:srgbClr val="FF0000"/>
                </a:solidFill>
              </a:rPr>
              <a:t> „</a:t>
            </a:r>
            <a:r>
              <a:rPr lang="de-DE" sz="1400" dirty="0" err="1">
                <a:solidFill>
                  <a:srgbClr val="FF0000"/>
                </a:solidFill>
              </a:rPr>
              <a:t>alignment</a:t>
            </a:r>
            <a:r>
              <a:rPr lang="de-DE" sz="1400" dirty="0">
                <a:solidFill>
                  <a:srgbClr val="FF0000"/>
                </a:solidFill>
              </a:rPr>
              <a:t>“ </a:t>
            </a:r>
            <a:r>
              <a:rPr lang="de-DE" sz="1400" dirty="0" err="1">
                <a:solidFill>
                  <a:srgbClr val="FF0000"/>
                </a:solidFill>
              </a:rPr>
              <a:t>of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both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objects</a:t>
            </a:r>
            <a:endParaRPr lang="de-DE" sz="1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19504254">
            <a:off x="2032852" y="3293059"/>
            <a:ext cx="7712623" cy="52322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This signature captures the alignment of the entities</a:t>
            </a:r>
          </a:p>
        </p:txBody>
      </p:sp>
    </p:spTree>
    <p:extLst>
      <p:ext uri="{BB962C8B-B14F-4D97-AF65-F5344CB8AC3E}">
        <p14:creationId xmlns:p14="http://schemas.microsoft.com/office/powerpoint/2010/main" val="35069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9" grpId="0" animBg="1"/>
      <p:bldP spid="30" grpId="0" animBg="1"/>
      <p:bldP spid="11" grpId="0"/>
      <p:bldP spid="13" grpId="0"/>
      <p:bldP spid="42" grpId="0"/>
      <p:bldP spid="43" grpId="0"/>
      <p:bldP spid="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>
            <a:stCxn id="9" idx="0"/>
            <a:endCxn id="24" idx="1"/>
          </p:cNvCxnSpPr>
          <p:nvPr/>
        </p:nvCxnSpPr>
        <p:spPr>
          <a:xfrm flipV="1">
            <a:off x="3089698" y="2326604"/>
            <a:ext cx="1459841" cy="55664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0" idx="0"/>
          </p:cNvCxnSpPr>
          <p:nvPr/>
        </p:nvCxnSpPr>
        <p:spPr>
          <a:xfrm flipH="1" flipV="1">
            <a:off x="7896200" y="2132857"/>
            <a:ext cx="1254844" cy="7931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191389" y="3597581"/>
            <a:ext cx="0" cy="8100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E:\Documents\Markus\Presentations\2013-11-29 Flo Karlsruhe Contribution\Source\Cup1_sig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225" y="4260910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E:\Documents\Markus\Presentations\2013-11-29 Flo Karlsruhe Contribution\Source\Cup1_sig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697" y="2883252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E:\Documents\Markus\Presentations\2013-11-29 Flo Karlsruhe Contribution\Source\Cup1_sig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44" y="2925989"/>
            <a:ext cx="240000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1432626" y="2529424"/>
            <a:ext cx="3151206" cy="2523161"/>
            <a:chOff x="-91374" y="2529423"/>
            <a:chExt cx="3151206" cy="2523161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365697" y="2529423"/>
              <a:ext cx="0" cy="216478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365697" y="4694207"/>
              <a:ext cx="2694135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-91374" y="2678099"/>
                  <a:ext cx="515782" cy="410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Δ</m:t>
                        </m:r>
                        <m:acc>
                          <m:accPr>
                            <m:chr m:val="⃑"/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1374" y="2678099"/>
                  <a:ext cx="515782" cy="41030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7353" r="-388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2323537" y="4683252"/>
                  <a:ext cx="5202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el-GR" i="1"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537" y="4683252"/>
                  <a:ext cx="52027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/>
          <p:cNvGrpSpPr/>
          <p:nvPr/>
        </p:nvGrpSpPr>
        <p:grpSpPr>
          <a:xfrm>
            <a:off x="4583832" y="3899330"/>
            <a:ext cx="3151206" cy="2523161"/>
            <a:chOff x="-91374" y="2529423"/>
            <a:chExt cx="3151206" cy="2523161"/>
          </a:xfrm>
        </p:grpSpPr>
        <p:cxnSp>
          <p:nvCxnSpPr>
            <p:cNvPr id="103" name="Straight Arrow Connector 102"/>
            <p:cNvCxnSpPr/>
            <p:nvPr/>
          </p:nvCxnSpPr>
          <p:spPr>
            <a:xfrm flipV="1">
              <a:off x="365697" y="2529423"/>
              <a:ext cx="0" cy="216478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365697" y="4694207"/>
              <a:ext cx="2694135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-91374" y="2678099"/>
                  <a:ext cx="515782" cy="410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Δ</m:t>
                        </m:r>
                        <m:acc>
                          <m:accPr>
                            <m:chr m:val="⃑"/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1374" y="2678099"/>
                  <a:ext cx="515782" cy="41030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7463" r="-3764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2323537" y="4683252"/>
                  <a:ext cx="5202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el-GR" i="1"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537" y="4683252"/>
                  <a:ext cx="520271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/>
          <p:cNvGrpSpPr/>
          <p:nvPr/>
        </p:nvGrpSpPr>
        <p:grpSpPr>
          <a:xfrm>
            <a:off x="7513016" y="2564409"/>
            <a:ext cx="3151206" cy="2523161"/>
            <a:chOff x="-91374" y="2529423"/>
            <a:chExt cx="3151206" cy="2523161"/>
          </a:xfrm>
        </p:grpSpPr>
        <p:cxnSp>
          <p:nvCxnSpPr>
            <p:cNvPr id="116" name="Straight Arrow Connector 115"/>
            <p:cNvCxnSpPr/>
            <p:nvPr/>
          </p:nvCxnSpPr>
          <p:spPr>
            <a:xfrm flipV="1">
              <a:off x="365697" y="2529423"/>
              <a:ext cx="0" cy="216478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365697" y="4694207"/>
              <a:ext cx="2694135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-91374" y="2678099"/>
                  <a:ext cx="515782" cy="410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Δ</m:t>
                        </m:r>
                        <m:acc>
                          <m:accPr>
                            <m:chr m:val="⃑"/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/>
                                <a:ea typeface="Cambria Math"/>
                              </a:rPr>
                              <m:t>𝑑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1374" y="2678099"/>
                  <a:ext cx="515782" cy="41030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7463" r="-3882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2323537" y="4683252"/>
                  <a:ext cx="5202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Δ</m:t>
                        </m:r>
                        <m:r>
                          <a:rPr lang="el-GR" i="1"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537" y="4683252"/>
                  <a:ext cx="520271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4" descr="E:\Documents\Markus\Presentations\2013-11-29 Flo Karlsruhe Contribution\Source\PartS\screenshot-1386167132.pn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8017" r="20264" b="9100"/>
          <a:stretch/>
        </p:blipFill>
        <p:spPr bwMode="auto">
          <a:xfrm>
            <a:off x="4549538" y="1004986"/>
            <a:ext cx="3283702" cy="26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1889698" y="5229201"/>
            <a:ext cx="1230239" cy="1088791"/>
            <a:chOff x="2304770" y="498745"/>
            <a:chExt cx="1230239" cy="1088791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2670913" y="508618"/>
              <a:ext cx="0" cy="74433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670913" y="1252956"/>
              <a:ext cx="864096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2304770" y="1252957"/>
              <a:ext cx="377869" cy="33457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092601" y="1212306"/>
              <a:ext cx="2632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43707" y="1112469"/>
              <a:ext cx="255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z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75614" y="498745"/>
              <a:ext cx="2664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</a:p>
          </p:txBody>
        </p:sp>
      </p:grpSp>
      <p:sp>
        <p:nvSpPr>
          <p:cNvPr id="31" name="Titel 1"/>
          <p:cNvSpPr txBox="1">
            <a:spLocks/>
          </p:cNvSpPr>
          <p:nvPr/>
        </p:nvSpPr>
        <p:spPr>
          <a:xfrm>
            <a:off x="1704032" y="-27384"/>
            <a:ext cx="82804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Signatures </a:t>
            </a:r>
            <a:r>
              <a:rPr lang="en-GB" sz="3600" dirty="0"/>
              <a:t>of Parts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955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4" descr="E:\Documents\Markus\Presentations\2013-11-29 Flo Karlsruhe Contribution\Source\PartS\screenshot-1386167132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8017" r="20264" b="9100"/>
          <a:stretch/>
        </p:blipFill>
        <p:spPr bwMode="auto">
          <a:xfrm>
            <a:off x="4549538" y="1195388"/>
            <a:ext cx="3283702" cy="26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/>
          <p:cNvGrpSpPr/>
          <p:nvPr/>
        </p:nvGrpSpPr>
        <p:grpSpPr>
          <a:xfrm>
            <a:off x="4613975" y="3115346"/>
            <a:ext cx="2880320" cy="1728193"/>
            <a:chOff x="3203848" y="2924943"/>
            <a:chExt cx="2880320" cy="1728193"/>
          </a:xfrm>
        </p:grpSpPr>
        <p:cxnSp>
          <p:nvCxnSpPr>
            <p:cNvPr id="5" name="Elbow Connector 4"/>
            <p:cNvCxnSpPr/>
            <p:nvPr/>
          </p:nvCxnSpPr>
          <p:spPr>
            <a:xfrm rot="16200000" flipV="1">
              <a:off x="3060668" y="3068124"/>
              <a:ext cx="1728192" cy="1441832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/>
            <p:nvPr/>
          </p:nvCxnSpPr>
          <p:spPr>
            <a:xfrm rot="5400000" flipH="1" flipV="1">
              <a:off x="4500827" y="3069795"/>
              <a:ext cx="1728193" cy="1438489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/>
          <p:nvPr/>
        </p:nvCxnSpPr>
        <p:spPr>
          <a:xfrm>
            <a:off x="3852032" y="1747194"/>
            <a:ext cx="116384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852030" y="2260258"/>
            <a:ext cx="58192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7218900" y="1783623"/>
            <a:ext cx="116384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7800825" y="2296687"/>
            <a:ext cx="58192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802881" y="3161293"/>
            <a:ext cx="204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/>
              <a:t>Align</a:t>
            </a:r>
            <a:r>
              <a:rPr lang="de-DE" dirty="0"/>
              <a:t>. </a:t>
            </a:r>
            <a:r>
              <a:rPr lang="de-DE" dirty="0" err="1"/>
              <a:t>degree</a:t>
            </a:r>
            <a:r>
              <a:rPr lang="de-DE" dirty="0"/>
              <a:t> : 0.77 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151306" y="3172939"/>
            <a:ext cx="204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r"/>
          </a:lstStyle>
          <a:p>
            <a:r>
              <a:rPr lang="de-DE" dirty="0" err="1"/>
              <a:t>Align</a:t>
            </a:r>
            <a:r>
              <a:rPr lang="de-DE" dirty="0"/>
              <a:t>. </a:t>
            </a:r>
            <a:r>
              <a:rPr lang="de-DE" dirty="0" err="1"/>
              <a:t>degree</a:t>
            </a:r>
            <a:r>
              <a:rPr lang="de-DE" dirty="0"/>
              <a:t> : 0.76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34488" y="6446001"/>
            <a:ext cx="199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r"/>
          </a:lstStyle>
          <a:p>
            <a:r>
              <a:rPr lang="de-DE" dirty="0" err="1"/>
              <a:t>Align</a:t>
            </a:r>
            <a:r>
              <a:rPr lang="de-DE" dirty="0"/>
              <a:t>. </a:t>
            </a:r>
            <a:r>
              <a:rPr lang="de-DE" dirty="0" err="1"/>
              <a:t>degree</a:t>
            </a:r>
            <a:r>
              <a:rPr lang="de-DE" dirty="0"/>
              <a:t> : 0.99</a:t>
            </a:r>
          </a:p>
        </p:txBody>
      </p:sp>
      <p:pic>
        <p:nvPicPr>
          <p:cNvPr id="1036" name="Picture 12" descr="E:\Documents\Markus\Presentations\2013-11-29 Flo Karlsruhe Contribution\Source\PoseS\png_no_axes\processed\Cup1_variance_1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328" y="908721"/>
            <a:ext cx="1852613" cy="220662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:\Documents\Markus\Presentations\2013-11-29 Flo Karlsruhe Contribution\Source\PoseS\png_no_axes\processed\Cup1_variance_1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19" y="954669"/>
            <a:ext cx="1852613" cy="220662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:\Documents\Markus\Presentations\2013-11-29 Flo Karlsruhe Contribution\Source\PoseS\png_no_axes\processed\Cup1_variance_2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545" y="4769903"/>
            <a:ext cx="766524" cy="159725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1"/>
          <p:cNvSpPr txBox="1">
            <a:spLocks/>
          </p:cNvSpPr>
          <p:nvPr/>
        </p:nvSpPr>
        <p:spPr>
          <a:xfrm>
            <a:off x="1704032" y="-99392"/>
            <a:ext cx="82804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Aspect </a:t>
            </a:r>
            <a:r>
              <a:rPr lang="en-GB" sz="3600" dirty="0"/>
              <a:t>Signature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76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1485901" y="1573213"/>
            <a:ext cx="4710113" cy="4775200"/>
            <a:chOff x="-45" y="631"/>
            <a:chExt cx="2967" cy="3008"/>
          </a:xfrm>
        </p:grpSpPr>
        <p:sp>
          <p:nvSpPr>
            <p:cNvPr id="37936" name="Rectangle 3"/>
            <p:cNvSpPr>
              <a:spLocks noChangeArrowheads="1"/>
            </p:cNvSpPr>
            <p:nvPr/>
          </p:nvSpPr>
          <p:spPr bwMode="auto">
            <a:xfrm>
              <a:off x="0" y="631"/>
              <a:ext cx="2922" cy="3008"/>
            </a:xfrm>
            <a:prstGeom prst="rect">
              <a:avLst/>
            </a:prstGeom>
            <a:solidFill>
              <a:srgbClr val="E1FAF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37937" name="Group 4"/>
            <p:cNvGrpSpPr>
              <a:grpSpLocks/>
            </p:cNvGrpSpPr>
            <p:nvPr/>
          </p:nvGrpSpPr>
          <p:grpSpPr bwMode="auto">
            <a:xfrm>
              <a:off x="-45" y="631"/>
              <a:ext cx="2925" cy="1217"/>
              <a:chOff x="0" y="391"/>
              <a:chExt cx="4190" cy="1542"/>
            </a:xfrm>
          </p:grpSpPr>
          <p:sp>
            <p:nvSpPr>
              <p:cNvPr id="37946" name="TextBox 1"/>
              <p:cNvSpPr txBox="1">
                <a:spLocks noChangeArrowheads="1"/>
              </p:cNvSpPr>
              <p:nvPr/>
            </p:nvSpPr>
            <p:spPr bwMode="auto">
              <a:xfrm>
                <a:off x="74" y="391"/>
                <a:ext cx="584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200" b="1" u="sng">
                    <a:latin typeface="Calibri" pitchFamily="34" charset="0"/>
                    <a:cs typeface="Arial" charset="0"/>
                  </a:rPr>
                  <a:t>Cutting</a:t>
                </a:r>
              </a:p>
            </p:txBody>
          </p:sp>
          <p:grpSp>
            <p:nvGrpSpPr>
              <p:cNvPr id="37947" name="Group 46"/>
              <p:cNvGrpSpPr>
                <a:grpSpLocks/>
              </p:cNvGrpSpPr>
              <p:nvPr/>
            </p:nvGrpSpPr>
            <p:grpSpPr bwMode="auto">
              <a:xfrm>
                <a:off x="0" y="572"/>
                <a:ext cx="4190" cy="1361"/>
                <a:chOff x="451770" y="1052736"/>
                <a:chExt cx="6651791" cy="2160240"/>
              </a:xfrm>
            </p:grpSpPr>
            <p:sp>
              <p:nvSpPr>
                <p:cNvPr id="37948" name="TextBox 47"/>
                <p:cNvSpPr txBox="1">
                  <a:spLocks noChangeArrowheads="1"/>
                </p:cNvSpPr>
                <p:nvPr/>
              </p:nvSpPr>
              <p:spPr bwMode="auto">
                <a:xfrm>
                  <a:off x="472237" y="1088941"/>
                  <a:ext cx="1257587" cy="347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knife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49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472237" y="1360480"/>
                  <a:ext cx="1264409" cy="3479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hand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50" name="TextBox 49"/>
                <p:cNvSpPr txBox="1">
                  <a:spLocks noChangeArrowheads="1"/>
                </p:cNvSpPr>
                <p:nvPr/>
              </p:nvSpPr>
              <p:spPr bwMode="auto">
                <a:xfrm>
                  <a:off x="451770" y="1627995"/>
                  <a:ext cx="1723780" cy="347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grpSp>
              <p:nvGrpSpPr>
                <p:cNvPr id="37951" name="Group 50"/>
                <p:cNvGrpSpPr>
                  <a:grpSpLocks/>
                </p:cNvGrpSpPr>
                <p:nvPr/>
              </p:nvGrpSpPr>
              <p:grpSpPr bwMode="auto">
                <a:xfrm>
                  <a:off x="2627784" y="1078632"/>
                  <a:ext cx="144016" cy="2062336"/>
                  <a:chOff x="2286000" y="3733800"/>
                  <a:chExt cx="76200" cy="83820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2286168" y="3734022"/>
                    <a:ext cx="0" cy="83781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2286168" y="3734022"/>
                    <a:ext cx="758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/>
                  <p:cNvCxnSpPr/>
                  <p:nvPr/>
                </p:nvCxnSpPr>
                <p:spPr>
                  <a:xfrm>
                    <a:off x="2286168" y="4571840"/>
                    <a:ext cx="758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952" name="Group 51"/>
                <p:cNvGrpSpPr>
                  <a:grpSpLocks/>
                </p:cNvGrpSpPr>
                <p:nvPr/>
              </p:nvGrpSpPr>
              <p:grpSpPr bwMode="auto">
                <a:xfrm flipH="1">
                  <a:off x="7009925" y="1088740"/>
                  <a:ext cx="93636" cy="2124236"/>
                  <a:chOff x="2286000" y="3733800"/>
                  <a:chExt cx="76200" cy="838200"/>
                </a:xfrm>
              </p:grpSpPr>
              <p:cxnSp>
                <p:nvCxnSpPr>
                  <p:cNvPr id="78" name="Straight Connector 77"/>
                  <p:cNvCxnSpPr/>
                  <p:nvPr/>
                </p:nvCxnSpPr>
                <p:spPr>
                  <a:xfrm>
                    <a:off x="2286000" y="3733995"/>
                    <a:ext cx="0" cy="83800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2286000" y="3733995"/>
                    <a:ext cx="7587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2286000" y="4572000"/>
                    <a:ext cx="7587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953" name="Group 52"/>
                <p:cNvGrpSpPr>
                  <a:grpSpLocks/>
                </p:cNvGrpSpPr>
                <p:nvPr/>
              </p:nvGrpSpPr>
              <p:grpSpPr bwMode="auto">
                <a:xfrm>
                  <a:off x="2688510" y="1619508"/>
                  <a:ext cx="4331506" cy="348054"/>
                  <a:chOff x="1634978" y="4118438"/>
                  <a:chExt cx="4331506" cy="348054"/>
                </a:xfrm>
              </p:grpSpPr>
              <p:sp>
                <p:nvSpPr>
                  <p:cNvPr id="37976" name="Text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4978" y="4118438"/>
                    <a:ext cx="4229133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-1    1    1    1    1    1    1    1    1    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1672354" y="4191499"/>
                    <a:ext cx="4293531" cy="223234"/>
                  </a:xfrm>
                  <a:prstGeom prst="roundRect">
                    <a:avLst/>
                  </a:prstGeom>
                  <a:solidFill>
                    <a:srgbClr val="00B05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7954" name="Group 53"/>
                <p:cNvGrpSpPr>
                  <a:grpSpLocks/>
                </p:cNvGrpSpPr>
                <p:nvPr/>
              </p:nvGrpSpPr>
              <p:grpSpPr bwMode="auto">
                <a:xfrm>
                  <a:off x="2670877" y="1331476"/>
                  <a:ext cx="4353777" cy="348048"/>
                  <a:chOff x="2265482" y="3146534"/>
                  <a:chExt cx="4353777" cy="348048"/>
                </a:xfrm>
              </p:grpSpPr>
              <p:sp>
                <p:nvSpPr>
                  <p:cNvPr id="37974" name="TextBox 7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5482" y="3146534"/>
                    <a:ext cx="4260514" cy="3480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 0    0    0    1    1    1    0   -1   -1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75" name="Rounded Rectangle 74"/>
                  <p:cNvSpPr/>
                  <p:nvPr/>
                </p:nvSpPr>
                <p:spPr>
                  <a:xfrm>
                    <a:off x="2315944" y="3236127"/>
                    <a:ext cx="4302628" cy="207144"/>
                  </a:xfrm>
                  <a:prstGeom prst="round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37955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476785" y="1907580"/>
                  <a:ext cx="1694217" cy="3479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cucumber, knife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56" name="TextBox 55"/>
                <p:cNvSpPr txBox="1">
                  <a:spLocks noChangeArrowheads="1"/>
                </p:cNvSpPr>
                <p:nvPr/>
              </p:nvSpPr>
              <p:spPr bwMode="auto">
                <a:xfrm>
                  <a:off x="476785" y="2195209"/>
                  <a:ext cx="2160411" cy="347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cucumber,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57" name="TextBox 56"/>
                <p:cNvSpPr txBox="1">
                  <a:spLocks noChangeArrowheads="1"/>
                </p:cNvSpPr>
                <p:nvPr/>
              </p:nvSpPr>
              <p:spPr bwMode="auto">
                <a:xfrm>
                  <a:off x="467689" y="2482839"/>
                  <a:ext cx="1253038" cy="347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knife, hand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58" name="TextBox 57"/>
                <p:cNvSpPr txBox="1">
                  <a:spLocks noChangeArrowheads="1"/>
                </p:cNvSpPr>
                <p:nvPr/>
              </p:nvSpPr>
              <p:spPr bwMode="auto">
                <a:xfrm>
                  <a:off x="467689" y="2780526"/>
                  <a:ext cx="1712410" cy="3479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knife,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grpSp>
              <p:nvGrpSpPr>
                <p:cNvPr id="37959" name="Group 58"/>
                <p:cNvGrpSpPr>
                  <a:grpSpLocks/>
                </p:cNvGrpSpPr>
                <p:nvPr/>
              </p:nvGrpSpPr>
              <p:grpSpPr bwMode="auto">
                <a:xfrm>
                  <a:off x="2653244" y="1907540"/>
                  <a:ext cx="4374970" cy="347644"/>
                  <a:chOff x="2263702" y="3697859"/>
                  <a:chExt cx="4374970" cy="347644"/>
                </a:xfrm>
              </p:grpSpPr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2327248" y="3770478"/>
                    <a:ext cx="4311724" cy="223233"/>
                  </a:xfrm>
                  <a:prstGeom prst="roundRect">
                    <a:avLst/>
                  </a:prstGeom>
                  <a:solidFill>
                    <a:schemeClr val="accent4">
                      <a:lumMod val="50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37973" name="TextBox 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3702" y="3697859"/>
                    <a:ext cx="4295384" cy="3476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  0    0    0    1    1    1    0    0    0    0    0 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7960" name="Group 59"/>
                <p:cNvGrpSpPr>
                  <a:grpSpLocks/>
                </p:cNvGrpSpPr>
                <p:nvPr/>
              </p:nvGrpSpPr>
              <p:grpSpPr bwMode="auto">
                <a:xfrm>
                  <a:off x="2653244" y="1052736"/>
                  <a:ext cx="4374970" cy="348054"/>
                  <a:chOff x="2269874" y="2866292"/>
                  <a:chExt cx="4374970" cy="348054"/>
                </a:xfrm>
              </p:grpSpPr>
              <p:sp>
                <p:nvSpPr>
                  <p:cNvPr id="37970" name="TextBox 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9874" y="2866292"/>
                    <a:ext cx="4245358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 0    1    1    1    1    1    1    1    1     1    0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2333420" y="2938990"/>
                    <a:ext cx="4311724" cy="223234"/>
                  </a:xfrm>
                  <a:prstGeom prst="round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7961" name="Group 60"/>
                <p:cNvGrpSpPr>
                  <a:grpSpLocks/>
                </p:cNvGrpSpPr>
                <p:nvPr/>
              </p:nvGrpSpPr>
              <p:grpSpPr bwMode="auto">
                <a:xfrm>
                  <a:off x="2670877" y="2780928"/>
                  <a:ext cx="4357337" cy="347644"/>
                  <a:chOff x="2263702" y="4498975"/>
                  <a:chExt cx="4357337" cy="347644"/>
                </a:xfrm>
              </p:grpSpPr>
              <p:sp>
                <p:nvSpPr>
                  <p:cNvPr id="37968" name="Text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3702" y="4498975"/>
                    <a:ext cx="4259547" cy="3476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-1   -1    1    1    0    0    0    0    0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2309616" y="4571032"/>
                    <a:ext cx="4311724" cy="223233"/>
                  </a:xfrm>
                  <a:prstGeom prst="round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7962" name="Group 61"/>
                <p:cNvGrpSpPr>
                  <a:grpSpLocks/>
                </p:cNvGrpSpPr>
                <p:nvPr/>
              </p:nvGrpSpPr>
              <p:grpSpPr bwMode="auto">
                <a:xfrm>
                  <a:off x="2670877" y="2492896"/>
                  <a:ext cx="4357337" cy="348054"/>
                  <a:chOff x="2263702" y="4213266"/>
                  <a:chExt cx="4357337" cy="348054"/>
                </a:xfrm>
              </p:grpSpPr>
              <p:sp>
                <p:nvSpPr>
                  <p:cNvPr id="37966" name="Text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3702" y="4213266"/>
                    <a:ext cx="4259547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 1    1    1    1    1    1    1   -1   -1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7" name="Rounded Rectangle 66"/>
                  <p:cNvSpPr/>
                  <p:nvPr/>
                </p:nvSpPr>
                <p:spPr>
                  <a:xfrm>
                    <a:off x="2309616" y="4285765"/>
                    <a:ext cx="4311724" cy="223234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7963" name="Group 62"/>
                <p:cNvGrpSpPr>
                  <a:grpSpLocks/>
                </p:cNvGrpSpPr>
                <p:nvPr/>
              </p:nvGrpSpPr>
              <p:grpSpPr bwMode="auto">
                <a:xfrm>
                  <a:off x="2706143" y="2203693"/>
                  <a:ext cx="4322071" cy="348054"/>
                  <a:chOff x="2266877" y="3940913"/>
                  <a:chExt cx="4322071" cy="348054"/>
                </a:xfrm>
              </p:grpSpPr>
              <p:sp>
                <p:nvSpPr>
                  <p:cNvPr id="37964" name="Text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6877" y="3940913"/>
                    <a:ext cx="4192477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-1   -1   0    0    1    0    0    0    0    0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5" name="Rounded Rectangle 64"/>
                  <p:cNvSpPr/>
                  <p:nvPr/>
                </p:nvSpPr>
                <p:spPr>
                  <a:xfrm>
                    <a:off x="2277523" y="4013013"/>
                    <a:ext cx="4311724" cy="223234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</p:grpSp>
        </p:grpSp>
        <p:pic>
          <p:nvPicPr>
            <p:cNvPr id="37938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8" t="6432" r="7872" b="7732"/>
            <a:stretch>
              <a:fillRect/>
            </a:stretch>
          </p:blipFill>
          <p:spPr bwMode="auto">
            <a:xfrm>
              <a:off x="1004" y="2675"/>
              <a:ext cx="1502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39" name="Freeform 44"/>
            <p:cNvSpPr>
              <a:spLocks/>
            </p:cNvSpPr>
            <p:nvPr/>
          </p:nvSpPr>
          <p:spPr bwMode="auto">
            <a:xfrm>
              <a:off x="394" y="1856"/>
              <a:ext cx="171" cy="474"/>
            </a:xfrm>
            <a:custGeom>
              <a:avLst/>
              <a:gdLst>
                <a:gd name="T0" fmla="*/ 0 w 182"/>
                <a:gd name="T1" fmla="*/ 0 h 511"/>
                <a:gd name="T2" fmla="*/ 0 w 182"/>
                <a:gd name="T3" fmla="*/ 280 h 511"/>
                <a:gd name="T4" fmla="*/ 110 w 182"/>
                <a:gd name="T5" fmla="*/ 280 h 5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" h="511">
                  <a:moveTo>
                    <a:pt x="0" y="0"/>
                  </a:moveTo>
                  <a:lnTo>
                    <a:pt x="0" y="511"/>
                  </a:lnTo>
                  <a:lnTo>
                    <a:pt x="182" y="511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40" name="Freeform 45"/>
            <p:cNvSpPr>
              <a:spLocks/>
            </p:cNvSpPr>
            <p:nvPr/>
          </p:nvSpPr>
          <p:spPr bwMode="auto">
            <a:xfrm>
              <a:off x="303" y="1858"/>
              <a:ext cx="269" cy="1134"/>
            </a:xfrm>
            <a:custGeom>
              <a:avLst/>
              <a:gdLst>
                <a:gd name="T0" fmla="*/ 0 w 182"/>
                <a:gd name="T1" fmla="*/ 0 h 511"/>
                <a:gd name="T2" fmla="*/ 0 w 182"/>
                <a:gd name="T3" fmla="*/ 300641 h 511"/>
                <a:gd name="T4" fmla="*/ 4146 w 182"/>
                <a:gd name="T5" fmla="*/ 300641 h 5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" h="511">
                  <a:moveTo>
                    <a:pt x="0" y="0"/>
                  </a:moveTo>
                  <a:lnTo>
                    <a:pt x="0" y="511"/>
                  </a:lnTo>
                  <a:lnTo>
                    <a:pt x="182" y="511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41" name="Text Box 46"/>
            <p:cNvSpPr txBox="1">
              <a:spLocks noChangeArrowheads="1"/>
            </p:cNvSpPr>
            <p:nvPr/>
          </p:nvSpPr>
          <p:spPr bwMode="auto">
            <a:xfrm>
              <a:off x="585" y="2089"/>
              <a:ext cx="6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Objects</a:t>
              </a:r>
            </a:p>
          </p:txBody>
        </p:sp>
        <p:sp>
          <p:nvSpPr>
            <p:cNvPr id="37942" name="Text Box 47"/>
            <p:cNvSpPr txBox="1">
              <a:spLocks noChangeArrowheads="1"/>
            </p:cNvSpPr>
            <p:nvPr/>
          </p:nvSpPr>
          <p:spPr bwMode="auto">
            <a:xfrm>
              <a:off x="0" y="3121"/>
              <a:ext cx="8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Trajectories</a:t>
              </a:r>
            </a:p>
          </p:txBody>
        </p:sp>
        <p:sp>
          <p:nvSpPr>
            <p:cNvPr id="37943" name="Text Box 48"/>
            <p:cNvSpPr txBox="1">
              <a:spLocks noChangeArrowheads="1"/>
            </p:cNvSpPr>
            <p:nvPr/>
          </p:nvSpPr>
          <p:spPr bwMode="auto">
            <a:xfrm>
              <a:off x="631" y="2373"/>
              <a:ext cx="7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Cucumber</a:t>
              </a:r>
            </a:p>
          </p:txBody>
        </p:sp>
        <p:sp>
          <p:nvSpPr>
            <p:cNvPr id="37944" name="Text Box 49"/>
            <p:cNvSpPr txBox="1">
              <a:spLocks noChangeArrowheads="1"/>
            </p:cNvSpPr>
            <p:nvPr/>
          </p:nvSpPr>
          <p:spPr bwMode="auto">
            <a:xfrm>
              <a:off x="1556" y="2373"/>
              <a:ext cx="4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Knife</a:t>
              </a:r>
            </a:p>
          </p:txBody>
        </p:sp>
        <p:sp>
          <p:nvSpPr>
            <p:cNvPr id="37945" name="Text Box 50"/>
            <p:cNvSpPr txBox="1">
              <a:spLocks noChangeArrowheads="1"/>
            </p:cNvSpPr>
            <p:nvPr/>
          </p:nvSpPr>
          <p:spPr bwMode="auto">
            <a:xfrm>
              <a:off x="2124" y="2373"/>
              <a:ext cx="4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Hand</a:t>
              </a:r>
            </a:p>
          </p:txBody>
        </p:sp>
      </p:grpSp>
      <p:sp>
        <p:nvSpPr>
          <p:cNvPr id="37891" name="Text Box 51"/>
          <p:cNvSpPr txBox="1">
            <a:spLocks noChangeArrowheads="1"/>
          </p:cNvSpPr>
          <p:nvPr/>
        </p:nvSpPr>
        <p:spPr bwMode="auto">
          <a:xfrm>
            <a:off x="207963" y="673896"/>
            <a:ext cx="23510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dirty="0">
                <a:cs typeface="Arial" charset="0"/>
              </a:rPr>
              <a:t>Assimilation</a:t>
            </a:r>
          </a:p>
        </p:txBody>
      </p:sp>
      <p:sp>
        <p:nvSpPr>
          <p:cNvPr id="37892" name="Text Box 52"/>
          <p:cNvSpPr txBox="1">
            <a:spLocks noChangeArrowheads="1"/>
          </p:cNvSpPr>
          <p:nvPr/>
        </p:nvSpPr>
        <p:spPr bwMode="auto">
          <a:xfrm>
            <a:off x="2809875" y="1146176"/>
            <a:ext cx="206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cs typeface="Arial" charset="0"/>
              </a:rPr>
              <a:t>Stored Experience</a:t>
            </a:r>
          </a:p>
        </p:txBody>
      </p:sp>
      <p:grpSp>
        <p:nvGrpSpPr>
          <p:cNvPr id="222261" name="Group 53"/>
          <p:cNvGrpSpPr>
            <a:grpSpLocks/>
          </p:cNvGrpSpPr>
          <p:nvPr/>
        </p:nvGrpSpPr>
        <p:grpSpPr bwMode="auto">
          <a:xfrm>
            <a:off x="6242050" y="1123951"/>
            <a:ext cx="4425950" cy="5230813"/>
            <a:chOff x="2972" y="564"/>
            <a:chExt cx="2788" cy="3295"/>
          </a:xfrm>
        </p:grpSpPr>
        <p:grpSp>
          <p:nvGrpSpPr>
            <p:cNvPr id="37894" name="Group 54"/>
            <p:cNvGrpSpPr>
              <a:grpSpLocks/>
            </p:cNvGrpSpPr>
            <p:nvPr/>
          </p:nvGrpSpPr>
          <p:grpSpPr bwMode="auto">
            <a:xfrm>
              <a:off x="2972" y="847"/>
              <a:ext cx="2788" cy="3012"/>
              <a:chOff x="2972" y="631"/>
              <a:chExt cx="2788" cy="3012"/>
            </a:xfrm>
          </p:grpSpPr>
          <p:sp>
            <p:nvSpPr>
              <p:cNvPr id="37896" name="Rectangle 55"/>
              <p:cNvSpPr>
                <a:spLocks noChangeArrowheads="1"/>
              </p:cNvSpPr>
              <p:nvPr/>
            </p:nvSpPr>
            <p:spPr bwMode="auto">
              <a:xfrm>
                <a:off x="2972" y="631"/>
                <a:ext cx="2788" cy="301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37897" name="Group 56"/>
              <p:cNvGrpSpPr>
                <a:grpSpLocks/>
              </p:cNvGrpSpPr>
              <p:nvPr/>
            </p:nvGrpSpPr>
            <p:grpSpPr bwMode="auto">
              <a:xfrm>
                <a:off x="2977" y="646"/>
                <a:ext cx="2775" cy="1126"/>
                <a:chOff x="2985" y="15"/>
                <a:chExt cx="2775" cy="1126"/>
              </a:xfrm>
            </p:grpSpPr>
            <p:sp>
              <p:nvSpPr>
                <p:cNvPr id="37906" name="TextBox 86"/>
                <p:cNvSpPr txBox="1">
                  <a:spLocks noChangeArrowheads="1"/>
                </p:cNvSpPr>
                <p:nvPr/>
              </p:nvSpPr>
              <p:spPr bwMode="auto">
                <a:xfrm>
                  <a:off x="2985" y="15"/>
                  <a:ext cx="497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 b="1" u="sng">
                      <a:latin typeface="Calibri" pitchFamily="34" charset="0"/>
                      <a:cs typeface="Arial" charset="0"/>
                    </a:rPr>
                    <a:t>Chopping</a:t>
                  </a:r>
                </a:p>
              </p:txBody>
            </p:sp>
            <p:sp>
              <p:nvSpPr>
                <p:cNvPr id="37907" name="TextBox 101"/>
                <p:cNvSpPr txBox="1">
                  <a:spLocks noChangeArrowheads="1"/>
                </p:cNvSpPr>
                <p:nvPr/>
              </p:nvSpPr>
              <p:spPr bwMode="auto">
                <a:xfrm>
                  <a:off x="2994" y="228"/>
                  <a:ext cx="64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cleaver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08" name="TextBox 102"/>
                <p:cNvSpPr txBox="1">
                  <a:spLocks noChangeArrowheads="1"/>
                </p:cNvSpPr>
                <p:nvPr/>
              </p:nvSpPr>
              <p:spPr bwMode="auto">
                <a:xfrm>
                  <a:off x="2994" y="363"/>
                  <a:ext cx="556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hand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09" name="TextBox 103"/>
                <p:cNvSpPr txBox="1">
                  <a:spLocks noChangeArrowheads="1"/>
                </p:cNvSpPr>
                <p:nvPr/>
              </p:nvSpPr>
              <p:spPr bwMode="auto">
                <a:xfrm>
                  <a:off x="2985" y="497"/>
                  <a:ext cx="758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grpSp>
              <p:nvGrpSpPr>
                <p:cNvPr id="37910" name="Group 104"/>
                <p:cNvGrpSpPr>
                  <a:grpSpLocks/>
                </p:cNvGrpSpPr>
                <p:nvPr/>
              </p:nvGrpSpPr>
              <p:grpSpPr bwMode="auto">
                <a:xfrm>
                  <a:off x="3792" y="223"/>
                  <a:ext cx="63" cy="918"/>
                  <a:chOff x="2286000" y="3733800"/>
                  <a:chExt cx="76200" cy="838200"/>
                </a:xfrm>
              </p:grpSpPr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2285999" y="3733799"/>
                    <a:ext cx="0" cy="838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2285999" y="3733799"/>
                    <a:ext cx="762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>
                    <a:off x="2285999" y="4571999"/>
                    <a:ext cx="762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911" name="Group 105"/>
                <p:cNvGrpSpPr>
                  <a:grpSpLocks/>
                </p:cNvGrpSpPr>
                <p:nvPr/>
              </p:nvGrpSpPr>
              <p:grpSpPr bwMode="auto">
                <a:xfrm flipH="1">
                  <a:off x="5719" y="228"/>
                  <a:ext cx="41" cy="913"/>
                  <a:chOff x="2286000" y="3733800"/>
                  <a:chExt cx="76200" cy="838200"/>
                </a:xfrm>
              </p:grpSpPr>
              <p:cxnSp>
                <p:nvCxnSpPr>
                  <p:cNvPr id="125" name="Straight Connector 124"/>
                  <p:cNvCxnSpPr/>
                  <p:nvPr/>
                </p:nvCxnSpPr>
                <p:spPr>
                  <a:xfrm>
                    <a:off x="2286001" y="3733799"/>
                    <a:ext cx="0" cy="83819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2286001" y="3733799"/>
                    <a:ext cx="7619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2286001" y="4571999"/>
                    <a:ext cx="7619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912" name="Group 106"/>
                <p:cNvGrpSpPr>
                  <a:grpSpLocks/>
                </p:cNvGrpSpPr>
                <p:nvPr/>
              </p:nvGrpSpPr>
              <p:grpSpPr bwMode="auto">
                <a:xfrm>
                  <a:off x="3819" y="496"/>
                  <a:ext cx="1904" cy="173"/>
                  <a:chOff x="2677229" y="5399928"/>
                  <a:chExt cx="4331506" cy="347644"/>
                </a:xfrm>
              </p:grpSpPr>
              <p:sp>
                <p:nvSpPr>
                  <p:cNvPr id="37928" name="Text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77229" y="5399928"/>
                    <a:ext cx="4210934" cy="3476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-1  -1   -1    1    1    1    1    1    1    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124" name="Rounded Rectangle 123"/>
                  <p:cNvSpPr/>
                  <p:nvPr/>
                </p:nvSpPr>
                <p:spPr>
                  <a:xfrm>
                    <a:off x="2713628" y="5472269"/>
                    <a:ext cx="4295107" cy="223054"/>
                  </a:xfrm>
                  <a:prstGeom prst="roundRect">
                    <a:avLst/>
                  </a:prstGeom>
                  <a:solidFill>
                    <a:srgbClr val="00B05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7913" name="Group 107"/>
                <p:cNvGrpSpPr>
                  <a:grpSpLocks/>
                </p:cNvGrpSpPr>
                <p:nvPr/>
              </p:nvGrpSpPr>
              <p:grpSpPr bwMode="auto">
                <a:xfrm>
                  <a:off x="3811" y="353"/>
                  <a:ext cx="1922" cy="173"/>
                  <a:chOff x="2659596" y="5075892"/>
                  <a:chExt cx="4371410" cy="348054"/>
                </a:xfrm>
              </p:grpSpPr>
              <p:sp>
                <p:nvSpPr>
                  <p:cNvPr id="37926" name="Text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59596" y="5075892"/>
                    <a:ext cx="4244043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 0   0    0     1    1    1    0    0   -1   -1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122" name="Rounded Rectangle 121"/>
                  <p:cNvSpPr/>
                  <p:nvPr/>
                </p:nvSpPr>
                <p:spPr>
                  <a:xfrm>
                    <a:off x="2727828" y="5148318"/>
                    <a:ext cx="4303178" cy="223318"/>
                  </a:xfrm>
                  <a:prstGeom prst="round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37914" name="TextBox 108"/>
                <p:cNvSpPr txBox="1">
                  <a:spLocks noChangeArrowheads="1"/>
                </p:cNvSpPr>
                <p:nvPr/>
              </p:nvSpPr>
              <p:spPr bwMode="auto">
                <a:xfrm>
                  <a:off x="2996" y="635"/>
                  <a:ext cx="59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carrot, knife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15" name="TextBox 109"/>
                <p:cNvSpPr txBox="1">
                  <a:spLocks noChangeArrowheads="1"/>
                </p:cNvSpPr>
                <p:nvPr/>
              </p:nvSpPr>
              <p:spPr bwMode="auto">
                <a:xfrm>
                  <a:off x="2992" y="774"/>
                  <a:ext cx="63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cleaver, hand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16" name="TextBox 110"/>
                <p:cNvSpPr txBox="1">
                  <a:spLocks noChangeArrowheads="1"/>
                </p:cNvSpPr>
                <p:nvPr/>
              </p:nvSpPr>
              <p:spPr bwMode="auto">
                <a:xfrm>
                  <a:off x="2992" y="921"/>
                  <a:ext cx="84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cleaver,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>
                <a:xfrm>
                  <a:off x="3831" y="671"/>
                  <a:ext cx="1896" cy="111"/>
                </a:xfrm>
                <a:prstGeom prst="roundRect">
                  <a:avLst/>
                </a:prstGeom>
                <a:solidFill>
                  <a:schemeClr val="accent4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 sz="1200">
                    <a:solidFill>
                      <a:srgbClr val="FFFFFF"/>
                    </a:solidFill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18" name="TextBox 112"/>
                <p:cNvSpPr txBox="1">
                  <a:spLocks noChangeArrowheads="1"/>
                </p:cNvSpPr>
                <p:nvPr/>
              </p:nvSpPr>
              <p:spPr bwMode="auto">
                <a:xfrm>
                  <a:off x="3803" y="635"/>
                  <a:ext cx="188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-1     0    0    0    1    1    1    0    0    0    0    0    -1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grpSp>
              <p:nvGrpSpPr>
                <p:cNvPr id="37919" name="Group 113"/>
                <p:cNvGrpSpPr>
                  <a:grpSpLocks/>
                </p:cNvGrpSpPr>
                <p:nvPr/>
              </p:nvGrpSpPr>
              <p:grpSpPr bwMode="auto">
                <a:xfrm>
                  <a:off x="3803" y="210"/>
                  <a:ext cx="1924" cy="173"/>
                  <a:chOff x="2641963" y="3717032"/>
                  <a:chExt cx="4374970" cy="348054"/>
                </a:xfrm>
              </p:grpSpPr>
              <p:sp>
                <p:nvSpPr>
                  <p:cNvPr id="37924" name="TextBox 1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41963" y="3717032"/>
                    <a:ext cx="4245358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 0    0    1    1    1    1    1    1    1     1    0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120" name="Rounded Rectangle 119"/>
                  <p:cNvSpPr/>
                  <p:nvPr/>
                </p:nvSpPr>
                <p:spPr>
                  <a:xfrm>
                    <a:off x="2705632" y="3789458"/>
                    <a:ext cx="4311301" cy="223317"/>
                  </a:xfrm>
                  <a:prstGeom prst="round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37920" name="TextBox 114"/>
                <p:cNvSpPr txBox="1">
                  <a:spLocks noChangeArrowheads="1"/>
                </p:cNvSpPr>
                <p:nvPr/>
              </p:nvSpPr>
              <p:spPr bwMode="auto">
                <a:xfrm>
                  <a:off x="3811" y="921"/>
                  <a:ext cx="18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-1   -1   -1   -1   -1  -1    1    1    1    0    0    0    -1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116" name="Rounded Rectangle 115"/>
                <p:cNvSpPr/>
                <p:nvPr/>
              </p:nvSpPr>
              <p:spPr>
                <a:xfrm>
                  <a:off x="3831" y="962"/>
                  <a:ext cx="1896" cy="111"/>
                </a:xfrm>
                <a:prstGeom prst="round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 sz="1200">
                    <a:solidFill>
                      <a:srgbClr val="FFFFFF"/>
                    </a:solidFill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7922" name="TextBox 116"/>
                <p:cNvSpPr txBox="1">
                  <a:spLocks noChangeArrowheads="1"/>
                </p:cNvSpPr>
                <p:nvPr/>
              </p:nvSpPr>
              <p:spPr bwMode="auto">
                <a:xfrm>
                  <a:off x="3811" y="779"/>
                  <a:ext cx="1873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-1   -1   -1    1    1    1    1    1    1    1   -1   -1   -1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118" name="Rounded Rectangle 117"/>
                <p:cNvSpPr/>
                <p:nvPr/>
              </p:nvSpPr>
              <p:spPr>
                <a:xfrm>
                  <a:off x="3831" y="819"/>
                  <a:ext cx="1896" cy="111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 sz="1200">
                    <a:solidFill>
                      <a:srgbClr val="FFFFFF"/>
                    </a:solidFill>
                    <a:latin typeface="Calibri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37898" name="Freeform 87"/>
              <p:cNvSpPr>
                <a:spLocks/>
              </p:cNvSpPr>
              <p:nvPr/>
            </p:nvSpPr>
            <p:spPr bwMode="auto">
              <a:xfrm>
                <a:off x="3388" y="1796"/>
                <a:ext cx="171" cy="471"/>
              </a:xfrm>
              <a:custGeom>
                <a:avLst/>
                <a:gdLst>
                  <a:gd name="T0" fmla="*/ 0 w 182"/>
                  <a:gd name="T1" fmla="*/ 0 h 511"/>
                  <a:gd name="T2" fmla="*/ 0 w 182"/>
                  <a:gd name="T3" fmla="*/ 265 h 511"/>
                  <a:gd name="T4" fmla="*/ 110 w 182"/>
                  <a:gd name="T5" fmla="*/ 265 h 5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511">
                    <a:moveTo>
                      <a:pt x="0" y="0"/>
                    </a:moveTo>
                    <a:lnTo>
                      <a:pt x="0" y="511"/>
                    </a:lnTo>
                    <a:lnTo>
                      <a:pt x="182" y="511"/>
                    </a:lnTo>
                  </a:path>
                </a:pathLst>
              </a:custGeom>
              <a:noFill/>
              <a:ln w="57150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9" name="Freeform 88"/>
              <p:cNvSpPr>
                <a:spLocks/>
              </p:cNvSpPr>
              <p:nvPr/>
            </p:nvSpPr>
            <p:spPr bwMode="auto">
              <a:xfrm>
                <a:off x="3297" y="1798"/>
                <a:ext cx="269" cy="1126"/>
              </a:xfrm>
              <a:custGeom>
                <a:avLst/>
                <a:gdLst>
                  <a:gd name="T0" fmla="*/ 0 w 182"/>
                  <a:gd name="T1" fmla="*/ 0 h 511"/>
                  <a:gd name="T2" fmla="*/ 0 w 182"/>
                  <a:gd name="T3" fmla="*/ 284023 h 511"/>
                  <a:gd name="T4" fmla="*/ 4146 w 182"/>
                  <a:gd name="T5" fmla="*/ 284023 h 5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511">
                    <a:moveTo>
                      <a:pt x="0" y="0"/>
                    </a:moveTo>
                    <a:lnTo>
                      <a:pt x="0" y="511"/>
                    </a:lnTo>
                    <a:lnTo>
                      <a:pt x="182" y="511"/>
                    </a:lnTo>
                  </a:path>
                </a:pathLst>
              </a:custGeom>
              <a:noFill/>
              <a:ln w="57150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7900" name="Picture 1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26" t="7025" r="8191" b="8321"/>
              <a:stretch>
                <a:fillRect/>
              </a:stretch>
            </p:blipFill>
            <p:spPr bwMode="auto">
              <a:xfrm>
                <a:off x="3874" y="2613"/>
                <a:ext cx="1479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01" name="Text Box 90"/>
              <p:cNvSpPr txBox="1">
                <a:spLocks noChangeArrowheads="1"/>
              </p:cNvSpPr>
              <p:nvPr/>
            </p:nvSpPr>
            <p:spPr bwMode="auto">
              <a:xfrm>
                <a:off x="3628" y="2061"/>
                <a:ext cx="6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Objects</a:t>
                </a:r>
              </a:p>
            </p:txBody>
          </p:sp>
          <p:sp>
            <p:nvSpPr>
              <p:cNvPr id="37902" name="Text Box 91"/>
              <p:cNvSpPr txBox="1">
                <a:spLocks noChangeArrowheads="1"/>
              </p:cNvSpPr>
              <p:nvPr/>
            </p:nvSpPr>
            <p:spPr bwMode="auto">
              <a:xfrm>
                <a:off x="3027" y="3135"/>
                <a:ext cx="8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Trajectories</a:t>
                </a:r>
              </a:p>
            </p:txBody>
          </p:sp>
          <p:sp>
            <p:nvSpPr>
              <p:cNvPr id="37903" name="Text Box 92"/>
              <p:cNvSpPr txBox="1">
                <a:spLocks noChangeArrowheads="1"/>
              </p:cNvSpPr>
              <p:nvPr/>
            </p:nvSpPr>
            <p:spPr bwMode="auto">
              <a:xfrm>
                <a:off x="3626" y="2294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Carrot</a:t>
                </a:r>
              </a:p>
            </p:txBody>
          </p:sp>
          <p:sp>
            <p:nvSpPr>
              <p:cNvPr id="37904" name="Text Box 93"/>
              <p:cNvSpPr txBox="1">
                <a:spLocks noChangeArrowheads="1"/>
              </p:cNvSpPr>
              <p:nvPr/>
            </p:nvSpPr>
            <p:spPr bwMode="auto">
              <a:xfrm>
                <a:off x="4271" y="2294"/>
                <a:ext cx="6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Cleaver</a:t>
                </a:r>
              </a:p>
            </p:txBody>
          </p:sp>
          <p:sp>
            <p:nvSpPr>
              <p:cNvPr id="37905" name="Text Box 94"/>
              <p:cNvSpPr txBox="1">
                <a:spLocks noChangeArrowheads="1"/>
              </p:cNvSpPr>
              <p:nvPr/>
            </p:nvSpPr>
            <p:spPr bwMode="auto">
              <a:xfrm>
                <a:off x="4919" y="2294"/>
                <a:ext cx="46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Hand</a:t>
                </a:r>
              </a:p>
            </p:txBody>
          </p:sp>
        </p:grpSp>
        <p:sp>
          <p:nvSpPr>
            <p:cNvPr id="37895" name="Text Box 95"/>
            <p:cNvSpPr txBox="1">
              <a:spLocks noChangeArrowheads="1"/>
            </p:cNvSpPr>
            <p:nvPr/>
          </p:nvSpPr>
          <p:spPr bwMode="auto">
            <a:xfrm>
              <a:off x="3748" y="564"/>
              <a:ext cx="1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Novel Observation</a:t>
              </a:r>
            </a:p>
          </p:txBody>
        </p:sp>
      </p:grpSp>
      <p:sp>
        <p:nvSpPr>
          <p:cNvPr id="96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8310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</a:t>
            </a:r>
            <a:r>
              <a:rPr lang="en-US" altLang="en-US" sz="2400" b="1" dirty="0" smtClean="0">
                <a:solidFill>
                  <a:srgbClr val="003366"/>
                </a:solidFill>
              </a:rPr>
              <a:t>Assimilation: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SECs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97" name="Line 4"/>
          <p:cNvSpPr>
            <a:spLocks noChangeShapeType="1"/>
          </p:cNvSpPr>
          <p:nvPr/>
        </p:nvSpPr>
        <p:spPr bwMode="auto">
          <a:xfrm>
            <a:off x="1905000" y="762000"/>
            <a:ext cx="8382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8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24252"/>
              </p:ext>
            </p:extLst>
          </p:nvPr>
        </p:nvGraphicFramePr>
        <p:xfrm>
          <a:off x="786578" y="719666"/>
          <a:ext cx="10599176" cy="538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897">
                  <a:extLst>
                    <a:ext uri="{9D8B030D-6E8A-4147-A177-3AD203B41FA5}">
                      <a16:colId xmlns:a16="http://schemas.microsoft.com/office/drawing/2014/main" val="3853857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81187048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92792009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37198613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2273090039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086257492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09948170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970255604"/>
                    </a:ext>
                  </a:extLst>
                </a:gridCol>
              </a:tblGrid>
              <a:tr h="769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Hairy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With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tail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Vivipar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Feathery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Ovipar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93160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Dog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56528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Cat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94339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Elephant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83790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Platypus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38793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Eagle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2976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Peacock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1796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9935" y="1456660"/>
            <a:ext cx="11090788" cy="5042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6862" y="53653"/>
            <a:ext cx="2569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0000FF"/>
                </a:solidFill>
              </a:rPr>
              <a:t>Feature Space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Assimilation</a:t>
            </a:r>
          </a:p>
        </p:txBody>
      </p:sp>
    </p:spTree>
    <p:extLst>
      <p:ext uri="{BB962C8B-B14F-4D97-AF65-F5344CB8AC3E}">
        <p14:creationId xmlns:p14="http://schemas.microsoft.com/office/powerpoint/2010/main" val="19168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24252"/>
              </p:ext>
            </p:extLst>
          </p:nvPr>
        </p:nvGraphicFramePr>
        <p:xfrm>
          <a:off x="786578" y="719666"/>
          <a:ext cx="10599176" cy="538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897">
                  <a:extLst>
                    <a:ext uri="{9D8B030D-6E8A-4147-A177-3AD203B41FA5}">
                      <a16:colId xmlns:a16="http://schemas.microsoft.com/office/drawing/2014/main" val="3853857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81187048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92792009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37198613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2273090039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086257492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09948170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970255604"/>
                    </a:ext>
                  </a:extLst>
                </a:gridCol>
              </a:tblGrid>
              <a:tr h="769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Hairy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With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tail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Vivipar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Feathery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Ovipar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93160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Dog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56528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Cat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94339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Elephant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83790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Platypus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38793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Eagle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2976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Peacock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1796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9935" y="2241755"/>
            <a:ext cx="11090788" cy="4257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133599" y="1494503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772264">
            <a:off x="5073144" y="2235426"/>
            <a:ext cx="2178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FF0000"/>
                </a:solidFill>
              </a:rPr>
              <a:t>Schema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Assimilation</a:t>
            </a:r>
          </a:p>
        </p:txBody>
      </p:sp>
    </p:spTree>
    <p:extLst>
      <p:ext uri="{BB962C8B-B14F-4D97-AF65-F5344CB8AC3E}">
        <p14:creationId xmlns:p14="http://schemas.microsoft.com/office/powerpoint/2010/main" val="6101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24252"/>
              </p:ext>
            </p:extLst>
          </p:nvPr>
        </p:nvGraphicFramePr>
        <p:xfrm>
          <a:off x="786578" y="719666"/>
          <a:ext cx="10599176" cy="538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897">
                  <a:extLst>
                    <a:ext uri="{9D8B030D-6E8A-4147-A177-3AD203B41FA5}">
                      <a16:colId xmlns:a16="http://schemas.microsoft.com/office/drawing/2014/main" val="3853857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81187048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92792009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37198613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2273090039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086257492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09948170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970255604"/>
                    </a:ext>
                  </a:extLst>
                </a:gridCol>
              </a:tblGrid>
              <a:tr h="769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Hairy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With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tail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Vivipar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Feathery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Ovipar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93160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Dog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56528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Cat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94339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Elephant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83790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Platypus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38793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Eagle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2976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Peacock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1796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9935" y="3016591"/>
            <a:ext cx="11090788" cy="3482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33599" y="1494503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133599" y="2241755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772264">
            <a:off x="7107381" y="2786158"/>
            <a:ext cx="3324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FF0000"/>
                </a:solidFill>
              </a:rPr>
              <a:t>Assimilation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Assimilation</a:t>
            </a:r>
          </a:p>
        </p:txBody>
      </p:sp>
    </p:spTree>
    <p:extLst>
      <p:ext uri="{BB962C8B-B14F-4D97-AF65-F5344CB8AC3E}">
        <p14:creationId xmlns:p14="http://schemas.microsoft.com/office/powerpoint/2010/main" val="23547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897752"/>
              </p:ext>
            </p:extLst>
          </p:nvPr>
        </p:nvGraphicFramePr>
        <p:xfrm>
          <a:off x="786578" y="719666"/>
          <a:ext cx="10599176" cy="538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897">
                  <a:extLst>
                    <a:ext uri="{9D8B030D-6E8A-4147-A177-3AD203B41FA5}">
                      <a16:colId xmlns:a16="http://schemas.microsoft.com/office/drawing/2014/main" val="3853857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81187048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92792009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37198613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2273090039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086257492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09948170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970255604"/>
                    </a:ext>
                  </a:extLst>
                </a:gridCol>
              </a:tblGrid>
              <a:tr h="769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Hairy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With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tail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Vivipar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Feathery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Ovipar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93160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Dog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56528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Cat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94339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Elephant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 smtClean="0">
                          <a:solidFill>
                            <a:srgbClr val="FF00FF"/>
                          </a:solidFill>
                        </a:rPr>
                        <a:t>-</a:t>
                      </a:r>
                      <a:endParaRPr lang="en-US" sz="3200" b="1" dirty="0">
                        <a:solidFill>
                          <a:srgbClr val="FF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83790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Platypus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38793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Eagle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2976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Peacock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1796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9935" y="3736259"/>
            <a:ext cx="11090788" cy="2762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33599" y="1494503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133599" y="2241755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600860" y="3039122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Assimilation</a:t>
            </a:r>
          </a:p>
        </p:txBody>
      </p:sp>
    </p:spTree>
    <p:extLst>
      <p:ext uri="{BB962C8B-B14F-4D97-AF65-F5344CB8AC3E}">
        <p14:creationId xmlns:p14="http://schemas.microsoft.com/office/powerpoint/2010/main" val="408101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228298"/>
              </p:ext>
            </p:extLst>
          </p:nvPr>
        </p:nvGraphicFramePr>
        <p:xfrm>
          <a:off x="786578" y="719666"/>
          <a:ext cx="10599176" cy="538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897">
                  <a:extLst>
                    <a:ext uri="{9D8B030D-6E8A-4147-A177-3AD203B41FA5}">
                      <a16:colId xmlns:a16="http://schemas.microsoft.com/office/drawing/2014/main" val="3853857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81187048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92792009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37198613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2273090039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086257492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09948170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970255604"/>
                    </a:ext>
                  </a:extLst>
                </a:gridCol>
              </a:tblGrid>
              <a:tr h="769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Hairy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With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tail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Vivipar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Feathery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Ovipar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93160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Dog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56528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Cat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94339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Elephant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rgbClr val="FF00FF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83790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Platypus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rgbClr val="FF00FF"/>
                          </a:solidFill>
                        </a:rPr>
                        <a:t>x</a:t>
                      </a:r>
                      <a:endParaRPr lang="en-US" sz="2000" b="1" dirty="0">
                        <a:solidFill>
                          <a:srgbClr val="FF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38793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Eagle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2976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Peacock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1796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9935" y="4538681"/>
            <a:ext cx="11090788" cy="1960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33599" y="1494503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133599" y="2241755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759973" y="3791429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Assimilation</a:t>
            </a:r>
          </a:p>
        </p:txBody>
      </p:sp>
      <p:sp>
        <p:nvSpPr>
          <p:cNvPr id="9" name="Oval 8"/>
          <p:cNvSpPr/>
          <p:nvPr/>
        </p:nvSpPr>
        <p:spPr>
          <a:xfrm>
            <a:off x="2600860" y="3039122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744928" y="3314392"/>
            <a:ext cx="4587663" cy="850663"/>
            <a:chOff x="6744928" y="3314392"/>
            <a:chExt cx="4587663" cy="850663"/>
          </a:xfrm>
        </p:grpSpPr>
        <p:sp>
          <p:nvSpPr>
            <p:cNvPr id="10" name="TextBox 9"/>
            <p:cNvSpPr txBox="1"/>
            <p:nvPr/>
          </p:nvSpPr>
          <p:spPr>
            <a:xfrm>
              <a:off x="8008539" y="3314392"/>
              <a:ext cx="33240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b="1" dirty="0" smtClean="0">
                  <a:solidFill>
                    <a:srgbClr val="FF0000"/>
                  </a:solidFill>
                </a:rPr>
                <a:t>Assimilation</a:t>
              </a:r>
              <a:endParaRPr lang="en-US" sz="4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Elbow Connector 11"/>
            <p:cNvCxnSpPr>
              <a:stCxn id="7" idx="6"/>
              <a:endCxn id="9" idx="6"/>
            </p:cNvCxnSpPr>
            <p:nvPr/>
          </p:nvCxnSpPr>
          <p:spPr>
            <a:xfrm flipV="1">
              <a:off x="6744928" y="3412748"/>
              <a:ext cx="840887" cy="752307"/>
            </a:xfrm>
            <a:prstGeom prst="bentConnector3">
              <a:avLst>
                <a:gd name="adj1" fmla="val 127186"/>
              </a:avLst>
            </a:prstGeom>
            <a:ln w="76200">
              <a:solidFill>
                <a:srgbClr val="FF31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129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9425"/>
              </p:ext>
            </p:extLst>
          </p:nvPr>
        </p:nvGraphicFramePr>
        <p:xfrm>
          <a:off x="786578" y="719666"/>
          <a:ext cx="10599176" cy="538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897">
                  <a:extLst>
                    <a:ext uri="{9D8B030D-6E8A-4147-A177-3AD203B41FA5}">
                      <a16:colId xmlns:a16="http://schemas.microsoft.com/office/drawing/2014/main" val="3853857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81187048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92792009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37198613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2273090039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086257492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09948170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970255604"/>
                    </a:ext>
                  </a:extLst>
                </a:gridCol>
              </a:tblGrid>
              <a:tr h="769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Hairy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With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tail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Vivipar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Feathery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Ovipar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93160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Dog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56528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Cat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94339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Elephant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rgbClr val="FF00FF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83790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Platypus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rgbClr val="FF00FF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FF00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38793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Eagle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2976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Peacock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1796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9935" y="5285933"/>
            <a:ext cx="11090788" cy="121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33599" y="1494503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133599" y="2241755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759973" y="3791429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779339" y="4609961"/>
            <a:ext cx="4984955" cy="74725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Bird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9747919">
            <a:off x="3069114" y="5255073"/>
            <a:ext cx="3885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err="1" smtClean="0">
                <a:solidFill>
                  <a:srgbClr val="FF0000"/>
                </a:solidFill>
              </a:rPr>
              <a:t>Accomodation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Assimilation</a:t>
            </a:r>
          </a:p>
        </p:txBody>
      </p:sp>
      <p:sp>
        <p:nvSpPr>
          <p:cNvPr id="12" name="Oval 11"/>
          <p:cNvSpPr/>
          <p:nvPr/>
        </p:nvSpPr>
        <p:spPr>
          <a:xfrm>
            <a:off x="2600860" y="3039122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54558"/>
              </p:ext>
            </p:extLst>
          </p:nvPr>
        </p:nvGraphicFramePr>
        <p:xfrm>
          <a:off x="786578" y="719666"/>
          <a:ext cx="10599176" cy="5386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897">
                  <a:extLst>
                    <a:ext uri="{9D8B030D-6E8A-4147-A177-3AD203B41FA5}">
                      <a16:colId xmlns:a16="http://schemas.microsoft.com/office/drawing/2014/main" val="3853857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81187048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92792009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737198613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2273090039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086257492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1099481705"/>
                    </a:ext>
                  </a:extLst>
                </a:gridCol>
                <a:gridCol w="1324897">
                  <a:extLst>
                    <a:ext uri="{9D8B030D-6E8A-4147-A177-3AD203B41FA5}">
                      <a16:colId xmlns:a16="http://schemas.microsoft.com/office/drawing/2014/main" val="3970255604"/>
                    </a:ext>
                  </a:extLst>
                </a:gridCol>
              </a:tblGrid>
              <a:tr h="769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Hairy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With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tail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Vivipar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2-legged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Feathery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Ovipar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93160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Dog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56528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Cat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94339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Elephant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83790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Platypus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387937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Eagle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429763"/>
                  </a:ext>
                </a:extLst>
              </a:tr>
              <a:tr h="769452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Peacock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 smtClean="0">
                          <a:solidFill>
                            <a:srgbClr val="FF00FF"/>
                          </a:solidFill>
                        </a:rPr>
                        <a:t>x</a:t>
                      </a:r>
                      <a:endParaRPr lang="en-US" sz="2000" b="1" dirty="0">
                        <a:solidFill>
                          <a:srgbClr val="FF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17963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2133599" y="1494503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33599" y="2269340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710811" y="3813959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79339" y="4609961"/>
            <a:ext cx="4984955" cy="74725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Bird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85171" y="5372371"/>
            <a:ext cx="4984955" cy="74725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Bird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9740" y="5741951"/>
            <a:ext cx="3324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FF0000"/>
                </a:solidFill>
              </a:rPr>
              <a:t>Assimilation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Assimilation</a:t>
            </a:r>
          </a:p>
        </p:txBody>
      </p:sp>
      <p:sp>
        <p:nvSpPr>
          <p:cNvPr id="15" name="Oval 14"/>
          <p:cNvSpPr/>
          <p:nvPr/>
        </p:nvSpPr>
        <p:spPr>
          <a:xfrm>
            <a:off x="2600860" y="3039122"/>
            <a:ext cx="4984955" cy="7472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Mammal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5133" y="983225"/>
            <a:ext cx="2949678" cy="2743051"/>
            <a:chOff x="285133" y="983225"/>
            <a:chExt cx="2949678" cy="2743051"/>
          </a:xfrm>
          <a:solidFill>
            <a:srgbClr val="00B050"/>
          </a:solidFill>
        </p:grpSpPr>
        <p:sp>
          <p:nvSpPr>
            <p:cNvPr id="4" name="Rectangle 3"/>
            <p:cNvSpPr/>
            <p:nvPr/>
          </p:nvSpPr>
          <p:spPr>
            <a:xfrm>
              <a:off x="285133" y="983225"/>
              <a:ext cx="2949678" cy="27430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076" y="2094834"/>
              <a:ext cx="1952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Recognition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34811" y="983225"/>
            <a:ext cx="2949678" cy="2743051"/>
            <a:chOff x="3234811" y="983225"/>
            <a:chExt cx="2949678" cy="2743051"/>
          </a:xfrm>
        </p:grpSpPr>
        <p:sp>
          <p:nvSpPr>
            <p:cNvPr id="7" name="Rectangle 6"/>
            <p:cNvSpPr/>
            <p:nvPr/>
          </p:nvSpPr>
          <p:spPr>
            <a:xfrm>
              <a:off x="3234811" y="983225"/>
              <a:ext cx="2949678" cy="274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4703" y="2094834"/>
              <a:ext cx="170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84488" y="983225"/>
            <a:ext cx="2949678" cy="2743051"/>
            <a:chOff x="6184488" y="983225"/>
            <a:chExt cx="2949678" cy="2743051"/>
          </a:xfrm>
        </p:grpSpPr>
        <p:sp>
          <p:nvSpPr>
            <p:cNvPr id="8" name="Rectangle 7"/>
            <p:cNvSpPr/>
            <p:nvPr/>
          </p:nvSpPr>
          <p:spPr>
            <a:xfrm>
              <a:off x="6184488" y="983225"/>
              <a:ext cx="2949678" cy="27430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4854" y="1977775"/>
              <a:ext cx="2468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Schematization</a:t>
              </a:r>
              <a:endParaRPr lang="de-DE" sz="2800" b="1" dirty="0" smtClean="0"/>
            </a:p>
            <a:p>
              <a:pPr algn="ctr"/>
              <a:r>
                <a:rPr lang="de-DE" sz="2000" b="1" dirty="0" smtClean="0"/>
                <a:t>(„Piaget“)</a:t>
              </a:r>
              <a:endParaRPr lang="en-US" sz="20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84488" y="3687248"/>
            <a:ext cx="2949678" cy="2743051"/>
            <a:chOff x="6184488" y="3687248"/>
            <a:chExt cx="2949678" cy="2743051"/>
          </a:xfrm>
        </p:grpSpPr>
        <p:sp>
          <p:nvSpPr>
            <p:cNvPr id="6" name="Rectangle 5"/>
            <p:cNvSpPr/>
            <p:nvPr/>
          </p:nvSpPr>
          <p:spPr>
            <a:xfrm>
              <a:off x="6184488" y="3687248"/>
              <a:ext cx="2949678" cy="27430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0706" y="4797162"/>
              <a:ext cx="183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Affordance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133" y="3687248"/>
            <a:ext cx="2949678" cy="2743051"/>
            <a:chOff x="285133" y="3687248"/>
            <a:chExt cx="2949678" cy="2743051"/>
          </a:xfrm>
        </p:grpSpPr>
        <p:sp>
          <p:nvSpPr>
            <p:cNvPr id="3" name="Rectangle 2"/>
            <p:cNvSpPr/>
            <p:nvPr/>
          </p:nvSpPr>
          <p:spPr>
            <a:xfrm>
              <a:off x="285133" y="3687248"/>
              <a:ext cx="2949678" cy="2743051"/>
            </a:xfrm>
            <a:prstGeom prst="rect">
              <a:avLst/>
            </a:prstGeom>
            <a:solidFill>
              <a:srgbClr val="B779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6568" y="4643274"/>
              <a:ext cx="2289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Interpretation</a:t>
              </a:r>
            </a:p>
            <a:p>
              <a:pPr algn="ctr"/>
              <a:r>
                <a:rPr lang="de-DE" sz="2000" b="1" dirty="0" smtClean="0"/>
                <a:t>(„multi-</a:t>
              </a:r>
              <a:r>
                <a:rPr lang="de-DE" sz="2000" b="1" dirty="0" err="1" smtClean="0"/>
                <a:t>uses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4811" y="3687248"/>
            <a:ext cx="2949678" cy="2743051"/>
            <a:chOff x="3234811" y="3687248"/>
            <a:chExt cx="2949678" cy="2743051"/>
          </a:xfrm>
        </p:grpSpPr>
        <p:sp>
          <p:nvSpPr>
            <p:cNvPr id="5" name="Rectangle 4"/>
            <p:cNvSpPr/>
            <p:nvPr/>
          </p:nvSpPr>
          <p:spPr>
            <a:xfrm>
              <a:off x="3234811" y="3687248"/>
              <a:ext cx="2949678" cy="2743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3783" y="4678569"/>
              <a:ext cx="238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Understanding</a:t>
              </a:r>
            </a:p>
            <a:p>
              <a:pPr algn="ctr"/>
              <a:r>
                <a:rPr lang="de-DE" sz="2000" b="1" dirty="0" smtClean="0"/>
                <a:t>(„in </a:t>
              </a:r>
              <a:r>
                <a:rPr lang="de-DE" sz="2000" b="1" dirty="0" err="1" smtClean="0"/>
                <a:t>context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34165" y="3721684"/>
            <a:ext cx="2802194" cy="2713208"/>
            <a:chOff x="9134165" y="3721684"/>
            <a:chExt cx="2802194" cy="2713208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9178658" y="3677191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928" y="4678569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134165" y="974040"/>
            <a:ext cx="2802194" cy="2713208"/>
            <a:chOff x="9134165" y="974040"/>
            <a:chExt cx="2802194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84548" y="1940228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3069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129" y="1446293"/>
            <a:ext cx="2377384" cy="17246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658" y="1244281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Schema: </a:t>
            </a:r>
            <a:r>
              <a:rPr lang="de-DE" sz="2400" b="1" dirty="0" err="1" smtClean="0"/>
              <a:t>Mammal</a:t>
            </a:r>
            <a:endParaRPr lang="de-DE" sz="2400" b="1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77" y="1009323"/>
            <a:ext cx="4955114" cy="3569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5" y="4436499"/>
            <a:ext cx="3135086" cy="20900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2604726"/>
            <a:ext cx="2470161" cy="2352828"/>
          </a:xfrm>
          <a:prstGeom prst="rect">
            <a:avLst/>
          </a:prstGeom>
        </p:spPr>
      </p:pic>
      <p:sp>
        <p:nvSpPr>
          <p:cNvPr id="54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6781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Assimilation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941038" y="6153948"/>
            <a:ext cx="98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 smtClean="0"/>
              <a:t>Similarities</a:t>
            </a:r>
            <a:r>
              <a:rPr lang="de-DE" sz="3600" dirty="0" smtClean="0"/>
              <a:t> </a:t>
            </a:r>
            <a:r>
              <a:rPr lang="de-DE" sz="3600" dirty="0" err="1" smtClean="0"/>
              <a:t>allow</a:t>
            </a:r>
            <a:r>
              <a:rPr lang="de-DE" sz="3600" dirty="0" smtClean="0"/>
              <a:t> </a:t>
            </a:r>
            <a:r>
              <a:rPr lang="de-DE" sz="3600" dirty="0" err="1" smtClean="0"/>
              <a:t>focusing</a:t>
            </a:r>
            <a:r>
              <a:rPr lang="de-DE" sz="3600" dirty="0" smtClean="0"/>
              <a:t> on </a:t>
            </a:r>
            <a:r>
              <a:rPr lang="de-DE" sz="3600" dirty="0" err="1" smtClean="0"/>
              <a:t>Differences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7931352" y="4404362"/>
            <a:ext cx="30755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More </a:t>
            </a:r>
            <a:r>
              <a:rPr lang="de-DE" sz="2400" b="1" dirty="0" err="1" smtClean="0"/>
              <a:t>detailed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analysis</a:t>
            </a:r>
            <a:endParaRPr lang="de-DE" sz="2400" b="1" dirty="0" smtClean="0"/>
          </a:p>
          <a:p>
            <a:r>
              <a:rPr lang="de-DE" sz="2400" dirty="0" smtClean="0"/>
              <a:t>Color</a:t>
            </a:r>
          </a:p>
          <a:p>
            <a:r>
              <a:rPr lang="de-DE" sz="2400" dirty="0" smtClean="0"/>
              <a:t>Size</a:t>
            </a:r>
          </a:p>
          <a:p>
            <a:r>
              <a:rPr lang="de-DE" sz="2400" dirty="0" smtClean="0"/>
              <a:t>Shape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96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73" name="Picture 9" descr="scheme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38" y="5366047"/>
            <a:ext cx="874713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81" name="Line 17"/>
          <p:cNvSpPr>
            <a:spLocks noChangeShapeType="1"/>
          </p:cNvSpPr>
          <p:nvPr/>
        </p:nvSpPr>
        <p:spPr bwMode="auto">
          <a:xfrm>
            <a:off x="4823637" y="5645446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0482" name="Line 18"/>
          <p:cNvSpPr>
            <a:spLocks noChangeShapeType="1"/>
          </p:cNvSpPr>
          <p:nvPr/>
        </p:nvSpPr>
        <p:spPr bwMode="auto">
          <a:xfrm>
            <a:off x="6042837" y="5632746"/>
            <a:ext cx="1609724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0485" name="Text Box 21"/>
          <p:cNvSpPr txBox="1">
            <a:spLocks noChangeArrowheads="1"/>
          </p:cNvSpPr>
          <p:nvPr/>
        </p:nvSpPr>
        <p:spPr bwMode="auto">
          <a:xfrm>
            <a:off x="6639737" y="5137447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/>
              <a:t>No</a:t>
            </a:r>
          </a:p>
        </p:txBody>
      </p:sp>
      <p:grpSp>
        <p:nvGrpSpPr>
          <p:cNvPr id="35843" name="Group 35842"/>
          <p:cNvGrpSpPr/>
          <p:nvPr/>
        </p:nvGrpSpPr>
        <p:grpSpPr>
          <a:xfrm>
            <a:off x="5063350" y="3694410"/>
            <a:ext cx="2589211" cy="1684337"/>
            <a:chOff x="4202113" y="3814764"/>
            <a:chExt cx="2589211" cy="1684337"/>
          </a:xfrm>
        </p:grpSpPr>
        <p:sp>
          <p:nvSpPr>
            <p:cNvPr id="190483" name="Freeform 19"/>
            <p:cNvSpPr>
              <a:spLocks/>
            </p:cNvSpPr>
            <p:nvPr/>
          </p:nvSpPr>
          <p:spPr bwMode="auto">
            <a:xfrm>
              <a:off x="4783137" y="3814764"/>
              <a:ext cx="2008187" cy="1684337"/>
            </a:xfrm>
            <a:custGeom>
              <a:avLst/>
              <a:gdLst>
                <a:gd name="T0" fmla="*/ 0 w 176"/>
                <a:gd name="T1" fmla="*/ 2147483647 h 1061"/>
                <a:gd name="T2" fmla="*/ 0 w 176"/>
                <a:gd name="T3" fmla="*/ 0 h 1061"/>
                <a:gd name="T4" fmla="*/ 2147483647 w 176"/>
                <a:gd name="T5" fmla="*/ 0 h 10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6" h="1061">
                  <a:moveTo>
                    <a:pt x="0" y="1061"/>
                  </a:moveTo>
                  <a:lnTo>
                    <a:pt x="0" y="0"/>
                  </a:lnTo>
                  <a:lnTo>
                    <a:pt x="176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486" name="Text Box 22"/>
            <p:cNvSpPr txBox="1">
              <a:spLocks noChangeArrowheads="1"/>
            </p:cNvSpPr>
            <p:nvPr/>
          </p:nvSpPr>
          <p:spPr bwMode="auto">
            <a:xfrm>
              <a:off x="4202113" y="3946526"/>
              <a:ext cx="5778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dirty="0"/>
                <a:t>Yes</a:t>
              </a:r>
            </a:p>
          </p:txBody>
        </p:sp>
      </p:grpSp>
      <p:sp>
        <p:nvSpPr>
          <p:cNvPr id="190487" name="Line 23"/>
          <p:cNvSpPr>
            <a:spLocks noChangeShapeType="1"/>
          </p:cNvSpPr>
          <p:nvPr/>
        </p:nvSpPr>
        <p:spPr bwMode="auto">
          <a:xfrm>
            <a:off x="1524000" y="2570163"/>
            <a:ext cx="9144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8310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</a:t>
            </a:r>
            <a:r>
              <a:rPr lang="en-US" altLang="en-US" sz="2400" b="1" dirty="0" smtClean="0">
                <a:solidFill>
                  <a:srgbClr val="003366"/>
                </a:solidFill>
              </a:rPr>
              <a:t>Assimilation: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SECs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35856" name="Line 4"/>
          <p:cNvSpPr>
            <a:spLocks noChangeShapeType="1"/>
          </p:cNvSpPr>
          <p:nvPr/>
        </p:nvSpPr>
        <p:spPr bwMode="auto">
          <a:xfrm>
            <a:off x="1905000" y="762000"/>
            <a:ext cx="8382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95578" y="5003015"/>
            <a:ext cx="2695575" cy="1190625"/>
            <a:chOff x="1027114" y="3173006"/>
            <a:chExt cx="2695575" cy="1190625"/>
          </a:xfrm>
        </p:grpSpPr>
        <p:pic>
          <p:nvPicPr>
            <p:cNvPr id="26" name="Picture 12" descr="scheme_0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114" y="3173006"/>
              <a:ext cx="2695575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1258889" y="3654019"/>
              <a:ext cx="332316" cy="221719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74989" y="3654019"/>
              <a:ext cx="332316" cy="22171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09741" y="3654019"/>
              <a:ext cx="332316" cy="22171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66945" y="3658625"/>
              <a:ext cx="332316" cy="221719"/>
            </a:xfrm>
            <a:prstGeom prst="rect">
              <a:avLst/>
            </a:prstGeom>
            <a:solidFill>
              <a:srgbClr val="99FF33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19385" y="3660055"/>
              <a:ext cx="332316" cy="221719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840" name="Group 35839"/>
          <p:cNvGrpSpPr/>
          <p:nvPr/>
        </p:nvGrpSpPr>
        <p:grpSpPr>
          <a:xfrm>
            <a:off x="2383605" y="5815461"/>
            <a:ext cx="2148176" cy="369332"/>
            <a:chOff x="1522368" y="5935815"/>
            <a:chExt cx="214817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522368" y="593581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3131"/>
                  </a:solidFill>
                </a:rPr>
                <a:t>≠</a:t>
              </a:r>
              <a:endParaRPr lang="en-US" dirty="0">
                <a:solidFill>
                  <a:srgbClr val="FF313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993084" y="593581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3131"/>
                  </a:solidFill>
                </a:rPr>
                <a:t>≠</a:t>
              </a:r>
              <a:endParaRPr lang="en-US" dirty="0">
                <a:solidFill>
                  <a:srgbClr val="FF313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95411" y="593581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3131"/>
                  </a:solidFill>
                </a:rPr>
                <a:t>≠</a:t>
              </a:r>
              <a:endParaRPr lang="en-US" dirty="0">
                <a:solidFill>
                  <a:srgbClr val="FF313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0462" y="593581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3131"/>
                  </a:solidFill>
                </a:rPr>
                <a:t>≠</a:t>
              </a:r>
              <a:endParaRPr lang="en-US" dirty="0">
                <a:solidFill>
                  <a:srgbClr val="FF313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03513" y="1169988"/>
            <a:ext cx="5865540" cy="1173162"/>
            <a:chOff x="2703513" y="1169988"/>
            <a:chExt cx="5865540" cy="1173162"/>
          </a:xfrm>
        </p:grpSpPr>
        <p:pic>
          <p:nvPicPr>
            <p:cNvPr id="190474" name="Picture 10" descr="scheme_0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513" y="1169988"/>
              <a:ext cx="5740400" cy="117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0490" name="Text Box 26"/>
            <p:cNvSpPr txBox="1">
              <a:spLocks noChangeArrowheads="1"/>
            </p:cNvSpPr>
            <p:nvPr/>
          </p:nvSpPr>
          <p:spPr bwMode="auto">
            <a:xfrm>
              <a:off x="8384322" y="1595670"/>
              <a:ext cx="1847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364517" y="1579601"/>
              <a:ext cx="2736464" cy="287354"/>
              <a:chOff x="1514475" y="5631792"/>
              <a:chExt cx="2156471" cy="22245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514475" y="5631795"/>
                <a:ext cx="332316" cy="221719"/>
              </a:xfrm>
              <a:prstGeom prst="rect">
                <a:avLst/>
              </a:prstGeom>
              <a:solidFill>
                <a:srgbClr val="0000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338630" y="5632527"/>
                <a:ext cx="332316" cy="221719"/>
              </a:xfrm>
              <a:prstGeom prst="rect">
                <a:avLst/>
              </a:prstGeom>
              <a:solidFill>
                <a:srgbClr val="FF00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968497" y="5631794"/>
                <a:ext cx="332316" cy="221719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426095" y="5631793"/>
                <a:ext cx="332316" cy="221719"/>
              </a:xfrm>
              <a:prstGeom prst="rect">
                <a:avLst/>
              </a:prstGeom>
              <a:solidFill>
                <a:srgbClr val="99FF3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879723" y="5631792"/>
                <a:ext cx="332316" cy="221719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>
                <a:off x="1845348" y="5742651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2306505" y="5742651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2757357" y="5742651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3217734" y="5742651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7652562" y="2948311"/>
            <a:ext cx="2632075" cy="1254125"/>
            <a:chOff x="6791325" y="3068665"/>
            <a:chExt cx="2632075" cy="1254125"/>
          </a:xfrm>
        </p:grpSpPr>
        <p:pic>
          <p:nvPicPr>
            <p:cNvPr id="190477" name="Picture 13" descr="scheme_0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1325" y="3068665"/>
              <a:ext cx="2632075" cy="125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" name="Rectangle 105"/>
            <p:cNvSpPr/>
            <p:nvPr/>
          </p:nvSpPr>
          <p:spPr>
            <a:xfrm>
              <a:off x="9003270" y="3441910"/>
              <a:ext cx="350993" cy="205909"/>
            </a:xfrm>
            <a:prstGeom prst="rect">
              <a:avLst/>
            </a:prstGeom>
            <a:solidFill>
              <a:srgbClr val="FF00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71318" y="5033857"/>
            <a:ext cx="1202409" cy="369332"/>
            <a:chOff x="2010081" y="5154211"/>
            <a:chExt cx="1202409" cy="369332"/>
          </a:xfrm>
        </p:grpSpPr>
        <p:sp>
          <p:nvSpPr>
            <p:cNvPr id="115" name="TextBox 114"/>
            <p:cNvSpPr txBox="1"/>
            <p:nvPr/>
          </p:nvSpPr>
          <p:spPr>
            <a:xfrm>
              <a:off x="2010081" y="515421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3131"/>
                  </a:solidFill>
                </a:rPr>
                <a:t>≠</a:t>
              </a:r>
              <a:endParaRPr lang="en-US" dirty="0">
                <a:solidFill>
                  <a:srgbClr val="FF313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912408" y="515421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3131"/>
                  </a:solidFill>
                </a:rPr>
                <a:t>≠</a:t>
              </a:r>
              <a:endParaRPr lang="en-US" dirty="0">
                <a:solidFill>
                  <a:srgbClr val="FF313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95940" y="5356128"/>
            <a:ext cx="3582385" cy="532339"/>
            <a:chOff x="234703" y="5476482"/>
            <a:chExt cx="3582385" cy="532339"/>
          </a:xfrm>
        </p:grpSpPr>
        <p:grpSp>
          <p:nvGrpSpPr>
            <p:cNvPr id="19" name="Group 18"/>
            <p:cNvGrpSpPr/>
            <p:nvPr/>
          </p:nvGrpSpPr>
          <p:grpSpPr>
            <a:xfrm>
              <a:off x="1392865" y="5476482"/>
              <a:ext cx="2424223" cy="532339"/>
              <a:chOff x="1392865" y="5476482"/>
              <a:chExt cx="2424223" cy="532339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392865" y="5476482"/>
                <a:ext cx="2424223" cy="532339"/>
              </a:xfrm>
              <a:prstGeom prst="rect">
                <a:avLst/>
              </a:prstGeom>
              <a:solidFill>
                <a:srgbClr val="CC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514475" y="5631792"/>
                <a:ext cx="2156471" cy="222454"/>
                <a:chOff x="1514475" y="5631792"/>
                <a:chExt cx="2156471" cy="222454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1514475" y="5631795"/>
                  <a:ext cx="332316" cy="221719"/>
                </a:xfrm>
                <a:prstGeom prst="rect">
                  <a:avLst/>
                </a:prstGeom>
                <a:solidFill>
                  <a:srgbClr val="00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3338630" y="5632527"/>
                  <a:ext cx="332316" cy="221719"/>
                </a:xfrm>
                <a:prstGeom prst="rect">
                  <a:avLst/>
                </a:prstGeom>
                <a:solidFill>
                  <a:srgbClr val="FF00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968497" y="5631794"/>
                  <a:ext cx="332316" cy="221719"/>
                </a:xfrm>
                <a:prstGeom prst="rect">
                  <a:avLst/>
                </a:prstGeom>
                <a:solidFill>
                  <a:srgbClr val="FFFF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2426095" y="5631793"/>
                  <a:ext cx="332316" cy="221719"/>
                </a:xfrm>
                <a:prstGeom prst="rect">
                  <a:avLst/>
                </a:prstGeom>
                <a:solidFill>
                  <a:srgbClr val="99FF33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2879723" y="5631792"/>
                  <a:ext cx="332316" cy="221719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1845348" y="5742651"/>
                  <a:ext cx="11853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>
                  <a:off x="2306505" y="5742651"/>
                  <a:ext cx="11853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>
                  <a:off x="2757357" y="5742651"/>
                  <a:ext cx="11853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3217734" y="5742651"/>
                  <a:ext cx="118536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TextBox 20"/>
            <p:cNvSpPr txBox="1"/>
            <p:nvPr/>
          </p:nvSpPr>
          <p:spPr>
            <a:xfrm>
              <a:off x="234703" y="5500836"/>
              <a:ext cx="10935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 smtClean="0"/>
                <a:t>Action </a:t>
              </a:r>
              <a:r>
                <a:rPr lang="de-DE" sz="2000" b="1" dirty="0" smtClean="0">
                  <a:latin typeface="Symbol" panose="05050102010706020507" pitchFamily="18" charset="2"/>
                </a:rPr>
                <a:t>a</a:t>
              </a:r>
              <a:endParaRPr lang="en-US" sz="2000" b="1" dirty="0">
                <a:latin typeface="Symbol" panose="05050102010706020507" pitchFamily="18" charset="2"/>
              </a:endParaRPr>
            </a:p>
          </p:txBody>
        </p:sp>
      </p:grpSp>
      <p:grpSp>
        <p:nvGrpSpPr>
          <p:cNvPr id="35841" name="Group 35840"/>
          <p:cNvGrpSpPr/>
          <p:nvPr/>
        </p:nvGrpSpPr>
        <p:grpSpPr>
          <a:xfrm>
            <a:off x="1107556" y="6009402"/>
            <a:ext cx="3402140" cy="400110"/>
            <a:chOff x="246319" y="6129756"/>
            <a:chExt cx="3402140" cy="400110"/>
          </a:xfrm>
        </p:grpSpPr>
        <p:grpSp>
          <p:nvGrpSpPr>
            <p:cNvPr id="13" name="Group 12"/>
            <p:cNvGrpSpPr/>
            <p:nvPr/>
          </p:nvGrpSpPr>
          <p:grpSpPr>
            <a:xfrm>
              <a:off x="1500043" y="6285800"/>
              <a:ext cx="2148416" cy="227755"/>
              <a:chOff x="1500043" y="6285800"/>
              <a:chExt cx="2148416" cy="22775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500043" y="6285800"/>
                <a:ext cx="332316" cy="221719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316143" y="6285800"/>
                <a:ext cx="332316" cy="221719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950895" y="6285800"/>
                <a:ext cx="332316" cy="22171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408099" y="6290406"/>
                <a:ext cx="332316" cy="221719"/>
              </a:xfrm>
              <a:prstGeom prst="rect">
                <a:avLst/>
              </a:prstGeom>
              <a:solidFill>
                <a:srgbClr val="99FF3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860539" y="6291836"/>
                <a:ext cx="332316" cy="221719"/>
              </a:xfrm>
              <a:prstGeom prst="rect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>
                <a:stCxn id="32" idx="3"/>
                <a:endCxn id="34" idx="1"/>
              </p:cNvCxnSpPr>
              <p:nvPr/>
            </p:nvCxnSpPr>
            <p:spPr>
              <a:xfrm>
                <a:off x="1832359" y="6396660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283211" y="6396660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2740415" y="6398870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3192855" y="6396660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TextBox 123"/>
            <p:cNvSpPr txBox="1"/>
            <p:nvPr/>
          </p:nvSpPr>
          <p:spPr>
            <a:xfrm>
              <a:off x="246319" y="6129756"/>
              <a:ext cx="10935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 smtClean="0"/>
                <a:t>Action </a:t>
              </a:r>
              <a:r>
                <a:rPr lang="de-DE" sz="2000" b="1" dirty="0" smtClean="0">
                  <a:latin typeface="Symbol" panose="05050102010706020507" pitchFamily="18" charset="2"/>
                </a:rPr>
                <a:t>b</a:t>
              </a:r>
              <a:endParaRPr lang="en-US" sz="2000" b="1" dirty="0">
                <a:latin typeface="Symbol" panose="05050102010706020507" pitchFamily="18" charset="2"/>
              </a:endParaRPr>
            </a:p>
          </p:txBody>
        </p:sp>
      </p:grpSp>
      <p:grpSp>
        <p:nvGrpSpPr>
          <p:cNvPr id="35842" name="Group 35841"/>
          <p:cNvGrpSpPr/>
          <p:nvPr/>
        </p:nvGrpSpPr>
        <p:grpSpPr>
          <a:xfrm>
            <a:off x="1146511" y="4751562"/>
            <a:ext cx="3385672" cy="400110"/>
            <a:chOff x="285274" y="4871916"/>
            <a:chExt cx="3385672" cy="400110"/>
          </a:xfrm>
        </p:grpSpPr>
        <p:grpSp>
          <p:nvGrpSpPr>
            <p:cNvPr id="15" name="Group 14"/>
            <p:cNvGrpSpPr/>
            <p:nvPr/>
          </p:nvGrpSpPr>
          <p:grpSpPr>
            <a:xfrm>
              <a:off x="1513032" y="4966473"/>
              <a:ext cx="2157914" cy="228426"/>
              <a:chOff x="1513032" y="4966473"/>
              <a:chExt cx="2157914" cy="228426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1513032" y="4968265"/>
                <a:ext cx="332316" cy="221719"/>
              </a:xfrm>
              <a:prstGeom prst="rect">
                <a:avLst/>
              </a:prstGeom>
              <a:solidFill>
                <a:srgbClr val="0000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425041" y="4973180"/>
                <a:ext cx="332316" cy="221719"/>
              </a:xfrm>
              <a:prstGeom prst="rect">
                <a:avLst/>
              </a:prstGeom>
              <a:solidFill>
                <a:srgbClr val="99FF3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338630" y="4966473"/>
                <a:ext cx="332316" cy="221719"/>
              </a:xfrm>
              <a:prstGeom prst="rect">
                <a:avLst/>
              </a:prstGeom>
              <a:solidFill>
                <a:srgbClr val="FF00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879051" y="4966473"/>
                <a:ext cx="332316" cy="221719"/>
              </a:xfrm>
              <a:prstGeom prst="rect">
                <a:avLst/>
              </a:prstGeom>
              <a:solidFill>
                <a:srgbClr val="00FF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965462" y="4966473"/>
                <a:ext cx="332316" cy="22171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1839796" y="5080864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2300953" y="5080864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2751805" y="5080864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3212182" y="5080864"/>
                <a:ext cx="11853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TextBox 124"/>
            <p:cNvSpPr txBox="1"/>
            <p:nvPr/>
          </p:nvSpPr>
          <p:spPr>
            <a:xfrm>
              <a:off x="285274" y="4871916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 smtClean="0"/>
                <a:t>Action </a:t>
              </a:r>
              <a:r>
                <a:rPr lang="de-DE" sz="2000" b="1" dirty="0" smtClean="0">
                  <a:latin typeface="Symbol" panose="05050102010706020507" pitchFamily="18" charset="2"/>
                </a:rPr>
                <a:t>g</a:t>
              </a:r>
              <a:endParaRPr lang="en-US" sz="2000" b="1" dirty="0"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0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0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81" grpId="0" animBg="1"/>
      <p:bldP spid="190482" grpId="0" animBg="1"/>
      <p:bldP spid="190485" grpId="0"/>
      <p:bldP spid="1904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06" y="368005"/>
            <a:ext cx="7566837" cy="594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99190" y="903767"/>
            <a:ext cx="1395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Cutting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499190" y="2927497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Chopping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499190" y="4951227"/>
            <a:ext cx="139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Stirring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70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5" descr="scheme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842963"/>
            <a:ext cx="5740400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2016125"/>
            <a:ext cx="3727450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8" name="Text Box 6"/>
          <p:cNvSpPr txBox="1">
            <a:spLocks noChangeArrowheads="1"/>
          </p:cNvSpPr>
          <p:nvPr/>
        </p:nvSpPr>
        <p:spPr bwMode="auto">
          <a:xfrm rot="-2133292">
            <a:off x="8863679" y="1431558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/>
              <a:t>„Cutting“</a:t>
            </a:r>
          </a:p>
        </p:txBody>
      </p:sp>
      <p:sp>
        <p:nvSpPr>
          <p:cNvPr id="188423" name="Text Box 7"/>
          <p:cNvSpPr txBox="1">
            <a:spLocks noChangeArrowheads="1"/>
          </p:cNvSpPr>
          <p:nvPr/>
        </p:nvSpPr>
        <p:spPr bwMode="auto">
          <a:xfrm>
            <a:off x="6110288" y="3363914"/>
            <a:ext cx="37830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/>
              <a:t>Stirring is not similar to Cutting: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/>
              <a:t>Store new schema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/>
              <a:t>	</a:t>
            </a:r>
            <a:r>
              <a:rPr lang="de-DE" altLang="en-US" sz="2000">
                <a:solidFill>
                  <a:srgbClr val="FF0000"/>
                </a:solidFill>
              </a:rPr>
              <a:t>Accomodation: Stirring</a:t>
            </a:r>
          </a:p>
        </p:txBody>
      </p:sp>
      <p:sp>
        <p:nvSpPr>
          <p:cNvPr id="188424" name="Text Box 8"/>
          <p:cNvSpPr txBox="1">
            <a:spLocks noChangeArrowheads="1"/>
          </p:cNvSpPr>
          <p:nvPr/>
        </p:nvSpPr>
        <p:spPr bwMode="auto">
          <a:xfrm>
            <a:off x="1755775" y="5546726"/>
            <a:ext cx="84470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/>
              <a:t>Chopping is similar to Cutting: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/>
              <a:t>Perform syntactic comparison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/>
              <a:t>	</a:t>
            </a:r>
            <a:r>
              <a:rPr lang="de-DE" altLang="en-US" sz="2000">
                <a:solidFill>
                  <a:srgbClr val="FF0000"/>
                </a:solidFill>
              </a:rPr>
              <a:t>Assimilation: Cutting: Cutting-proper, Chopping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905000" y="1811"/>
            <a:ext cx="8310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</a:t>
            </a:r>
            <a:r>
              <a:rPr lang="en-US" altLang="en-US" sz="2400" b="1" dirty="0" smtClean="0">
                <a:solidFill>
                  <a:srgbClr val="003366"/>
                </a:solidFill>
              </a:rPr>
              <a:t>Assimilation: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SECs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1905000" y="581247"/>
            <a:ext cx="8382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3" grpId="0"/>
      <p:bldP spid="1884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1485901" y="1902826"/>
            <a:ext cx="4710113" cy="4775200"/>
            <a:chOff x="-45" y="631"/>
            <a:chExt cx="2967" cy="3008"/>
          </a:xfrm>
        </p:grpSpPr>
        <p:sp>
          <p:nvSpPr>
            <p:cNvPr id="38976" name="Rectangle 3"/>
            <p:cNvSpPr>
              <a:spLocks noChangeArrowheads="1"/>
            </p:cNvSpPr>
            <p:nvPr/>
          </p:nvSpPr>
          <p:spPr bwMode="auto">
            <a:xfrm>
              <a:off x="0" y="631"/>
              <a:ext cx="2922" cy="3008"/>
            </a:xfrm>
            <a:prstGeom prst="rect">
              <a:avLst/>
            </a:prstGeom>
            <a:solidFill>
              <a:srgbClr val="E1FAF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38977" name="Group 4"/>
            <p:cNvGrpSpPr>
              <a:grpSpLocks/>
            </p:cNvGrpSpPr>
            <p:nvPr/>
          </p:nvGrpSpPr>
          <p:grpSpPr bwMode="auto">
            <a:xfrm>
              <a:off x="-45" y="631"/>
              <a:ext cx="2925" cy="1217"/>
              <a:chOff x="0" y="391"/>
              <a:chExt cx="4190" cy="1542"/>
            </a:xfrm>
          </p:grpSpPr>
          <p:sp>
            <p:nvSpPr>
              <p:cNvPr id="38986" name="TextBox 1"/>
              <p:cNvSpPr txBox="1">
                <a:spLocks noChangeArrowheads="1"/>
              </p:cNvSpPr>
              <p:nvPr/>
            </p:nvSpPr>
            <p:spPr bwMode="auto">
              <a:xfrm>
                <a:off x="74" y="391"/>
                <a:ext cx="584" cy="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200" b="1" u="sng">
                    <a:latin typeface="Calibri" pitchFamily="34" charset="0"/>
                    <a:cs typeface="Arial" charset="0"/>
                  </a:rPr>
                  <a:t>Cutting</a:t>
                </a:r>
              </a:p>
            </p:txBody>
          </p:sp>
          <p:grpSp>
            <p:nvGrpSpPr>
              <p:cNvPr id="38987" name="Group 46"/>
              <p:cNvGrpSpPr>
                <a:grpSpLocks/>
              </p:cNvGrpSpPr>
              <p:nvPr/>
            </p:nvGrpSpPr>
            <p:grpSpPr bwMode="auto">
              <a:xfrm>
                <a:off x="0" y="572"/>
                <a:ext cx="4190" cy="1361"/>
                <a:chOff x="451770" y="1052736"/>
                <a:chExt cx="6651791" cy="2160240"/>
              </a:xfrm>
            </p:grpSpPr>
            <p:sp>
              <p:nvSpPr>
                <p:cNvPr id="38988" name="TextBox 47"/>
                <p:cNvSpPr txBox="1">
                  <a:spLocks noChangeArrowheads="1"/>
                </p:cNvSpPr>
                <p:nvPr/>
              </p:nvSpPr>
              <p:spPr bwMode="auto">
                <a:xfrm>
                  <a:off x="472237" y="1088941"/>
                  <a:ext cx="1257587" cy="347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knife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89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472237" y="1360480"/>
                  <a:ext cx="1264409" cy="3479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hand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90" name="TextBox 49"/>
                <p:cNvSpPr txBox="1">
                  <a:spLocks noChangeArrowheads="1"/>
                </p:cNvSpPr>
                <p:nvPr/>
              </p:nvSpPr>
              <p:spPr bwMode="auto">
                <a:xfrm>
                  <a:off x="451770" y="1627995"/>
                  <a:ext cx="1723780" cy="347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grpSp>
              <p:nvGrpSpPr>
                <p:cNvPr id="38991" name="Group 50"/>
                <p:cNvGrpSpPr>
                  <a:grpSpLocks/>
                </p:cNvGrpSpPr>
                <p:nvPr/>
              </p:nvGrpSpPr>
              <p:grpSpPr bwMode="auto">
                <a:xfrm>
                  <a:off x="2627784" y="1078632"/>
                  <a:ext cx="144016" cy="2062336"/>
                  <a:chOff x="2286000" y="3733800"/>
                  <a:chExt cx="76200" cy="83820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2286168" y="3734022"/>
                    <a:ext cx="0" cy="83781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2286168" y="3734022"/>
                    <a:ext cx="758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/>
                  <p:cNvCxnSpPr/>
                  <p:nvPr/>
                </p:nvCxnSpPr>
                <p:spPr>
                  <a:xfrm>
                    <a:off x="2286168" y="4571840"/>
                    <a:ext cx="758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992" name="Group 51"/>
                <p:cNvGrpSpPr>
                  <a:grpSpLocks/>
                </p:cNvGrpSpPr>
                <p:nvPr/>
              </p:nvGrpSpPr>
              <p:grpSpPr bwMode="auto">
                <a:xfrm flipH="1">
                  <a:off x="7009925" y="1088740"/>
                  <a:ext cx="93636" cy="2124236"/>
                  <a:chOff x="2286000" y="3733800"/>
                  <a:chExt cx="76200" cy="838200"/>
                </a:xfrm>
              </p:grpSpPr>
              <p:cxnSp>
                <p:nvCxnSpPr>
                  <p:cNvPr id="78" name="Straight Connector 77"/>
                  <p:cNvCxnSpPr/>
                  <p:nvPr/>
                </p:nvCxnSpPr>
                <p:spPr>
                  <a:xfrm>
                    <a:off x="2286000" y="3733995"/>
                    <a:ext cx="0" cy="83800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2286000" y="3733995"/>
                    <a:ext cx="7587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2286000" y="4572000"/>
                    <a:ext cx="75877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993" name="Group 52"/>
                <p:cNvGrpSpPr>
                  <a:grpSpLocks/>
                </p:cNvGrpSpPr>
                <p:nvPr/>
              </p:nvGrpSpPr>
              <p:grpSpPr bwMode="auto">
                <a:xfrm>
                  <a:off x="2688510" y="1619508"/>
                  <a:ext cx="4331506" cy="348054"/>
                  <a:chOff x="1634978" y="4118438"/>
                  <a:chExt cx="4331506" cy="348054"/>
                </a:xfrm>
              </p:grpSpPr>
              <p:sp>
                <p:nvSpPr>
                  <p:cNvPr id="39016" name="Text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4978" y="4118438"/>
                    <a:ext cx="4229133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-1    1    1    1    1    1    1    1    1    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1672354" y="4191499"/>
                    <a:ext cx="4293531" cy="223234"/>
                  </a:xfrm>
                  <a:prstGeom prst="roundRect">
                    <a:avLst/>
                  </a:prstGeom>
                  <a:solidFill>
                    <a:srgbClr val="00B05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8994" name="Group 53"/>
                <p:cNvGrpSpPr>
                  <a:grpSpLocks/>
                </p:cNvGrpSpPr>
                <p:nvPr/>
              </p:nvGrpSpPr>
              <p:grpSpPr bwMode="auto">
                <a:xfrm>
                  <a:off x="2670877" y="1331476"/>
                  <a:ext cx="4353777" cy="348048"/>
                  <a:chOff x="2265482" y="3146534"/>
                  <a:chExt cx="4353777" cy="348048"/>
                </a:xfrm>
              </p:grpSpPr>
              <p:sp>
                <p:nvSpPr>
                  <p:cNvPr id="39014" name="TextBox 7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5482" y="3146534"/>
                    <a:ext cx="4260514" cy="3480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 0    0    0    1    1    1    0   -1   -1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75" name="Rounded Rectangle 74"/>
                  <p:cNvSpPr/>
                  <p:nvPr/>
                </p:nvSpPr>
                <p:spPr>
                  <a:xfrm>
                    <a:off x="2315944" y="3236127"/>
                    <a:ext cx="4302628" cy="207144"/>
                  </a:xfrm>
                  <a:prstGeom prst="round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38995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476785" y="1907580"/>
                  <a:ext cx="1694217" cy="3479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cucumber, knife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96" name="TextBox 55"/>
                <p:cNvSpPr txBox="1">
                  <a:spLocks noChangeArrowheads="1"/>
                </p:cNvSpPr>
                <p:nvPr/>
              </p:nvSpPr>
              <p:spPr bwMode="auto">
                <a:xfrm>
                  <a:off x="476785" y="2195209"/>
                  <a:ext cx="2160411" cy="347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cucumber,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97" name="TextBox 56"/>
                <p:cNvSpPr txBox="1">
                  <a:spLocks noChangeArrowheads="1"/>
                </p:cNvSpPr>
                <p:nvPr/>
              </p:nvSpPr>
              <p:spPr bwMode="auto">
                <a:xfrm>
                  <a:off x="467689" y="2482839"/>
                  <a:ext cx="1253038" cy="3479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knife, hand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98" name="TextBox 57"/>
                <p:cNvSpPr txBox="1">
                  <a:spLocks noChangeArrowheads="1"/>
                </p:cNvSpPr>
                <p:nvPr/>
              </p:nvSpPr>
              <p:spPr bwMode="auto">
                <a:xfrm>
                  <a:off x="467689" y="2780526"/>
                  <a:ext cx="1712410" cy="3479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knife,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grpSp>
              <p:nvGrpSpPr>
                <p:cNvPr id="38999" name="Group 58"/>
                <p:cNvGrpSpPr>
                  <a:grpSpLocks/>
                </p:cNvGrpSpPr>
                <p:nvPr/>
              </p:nvGrpSpPr>
              <p:grpSpPr bwMode="auto">
                <a:xfrm>
                  <a:off x="2653244" y="1907540"/>
                  <a:ext cx="4374970" cy="347644"/>
                  <a:chOff x="2263702" y="3697859"/>
                  <a:chExt cx="4374970" cy="347644"/>
                </a:xfrm>
              </p:grpSpPr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2327248" y="3770478"/>
                    <a:ext cx="4311724" cy="223233"/>
                  </a:xfrm>
                  <a:prstGeom prst="roundRect">
                    <a:avLst/>
                  </a:prstGeom>
                  <a:solidFill>
                    <a:schemeClr val="accent4">
                      <a:lumMod val="50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39013" name="TextBox 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3702" y="3697859"/>
                    <a:ext cx="4295384" cy="3476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  0    0    0    1    1    1    0    0    0    0    0 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9000" name="Group 59"/>
                <p:cNvGrpSpPr>
                  <a:grpSpLocks/>
                </p:cNvGrpSpPr>
                <p:nvPr/>
              </p:nvGrpSpPr>
              <p:grpSpPr bwMode="auto">
                <a:xfrm>
                  <a:off x="2653244" y="1052736"/>
                  <a:ext cx="4374970" cy="348054"/>
                  <a:chOff x="2269874" y="2866292"/>
                  <a:chExt cx="4374970" cy="348054"/>
                </a:xfrm>
              </p:grpSpPr>
              <p:sp>
                <p:nvSpPr>
                  <p:cNvPr id="39010" name="TextBox 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9874" y="2866292"/>
                    <a:ext cx="4245358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 0    1    1    1    1    1    1    1    1     1    0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2333420" y="2938990"/>
                    <a:ext cx="4311724" cy="223234"/>
                  </a:xfrm>
                  <a:prstGeom prst="round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9001" name="Group 60"/>
                <p:cNvGrpSpPr>
                  <a:grpSpLocks/>
                </p:cNvGrpSpPr>
                <p:nvPr/>
              </p:nvGrpSpPr>
              <p:grpSpPr bwMode="auto">
                <a:xfrm>
                  <a:off x="2670877" y="2780928"/>
                  <a:ext cx="4357337" cy="347644"/>
                  <a:chOff x="2263702" y="4498975"/>
                  <a:chExt cx="4357337" cy="347644"/>
                </a:xfrm>
              </p:grpSpPr>
              <p:sp>
                <p:nvSpPr>
                  <p:cNvPr id="39008" name="Text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3702" y="4498975"/>
                    <a:ext cx="4259547" cy="3476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-1   -1    1    1    0    0    0    0    0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9" name="Rounded Rectangle 68"/>
                  <p:cNvSpPr/>
                  <p:nvPr/>
                </p:nvSpPr>
                <p:spPr>
                  <a:xfrm>
                    <a:off x="2309616" y="4571032"/>
                    <a:ext cx="4311724" cy="223233"/>
                  </a:xfrm>
                  <a:prstGeom prst="roundRect">
                    <a:avLst/>
                  </a:prstGeom>
                  <a:solidFill>
                    <a:srgbClr val="FFC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9002" name="Group 61"/>
                <p:cNvGrpSpPr>
                  <a:grpSpLocks/>
                </p:cNvGrpSpPr>
                <p:nvPr/>
              </p:nvGrpSpPr>
              <p:grpSpPr bwMode="auto">
                <a:xfrm>
                  <a:off x="2670877" y="2492896"/>
                  <a:ext cx="4357337" cy="348054"/>
                  <a:chOff x="2263702" y="4213266"/>
                  <a:chExt cx="4357337" cy="348054"/>
                </a:xfrm>
              </p:grpSpPr>
              <p:sp>
                <p:nvSpPr>
                  <p:cNvPr id="39006" name="Text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3702" y="4213266"/>
                    <a:ext cx="4259547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 1    1    1    1    1    1    1   -1   -1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7" name="Rounded Rectangle 66"/>
                  <p:cNvSpPr/>
                  <p:nvPr/>
                </p:nvSpPr>
                <p:spPr>
                  <a:xfrm>
                    <a:off x="2309616" y="4285765"/>
                    <a:ext cx="4311724" cy="223234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9003" name="Group 62"/>
                <p:cNvGrpSpPr>
                  <a:grpSpLocks/>
                </p:cNvGrpSpPr>
                <p:nvPr/>
              </p:nvGrpSpPr>
              <p:grpSpPr bwMode="auto">
                <a:xfrm>
                  <a:off x="2706143" y="2203693"/>
                  <a:ext cx="4322071" cy="348054"/>
                  <a:chOff x="2266877" y="3940913"/>
                  <a:chExt cx="4322071" cy="348054"/>
                </a:xfrm>
              </p:grpSpPr>
              <p:sp>
                <p:nvSpPr>
                  <p:cNvPr id="39004" name="Text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66877" y="3940913"/>
                    <a:ext cx="4192477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-1   -1   0    0    1    0    0    0    0    0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5" name="Rounded Rectangle 64"/>
                  <p:cNvSpPr/>
                  <p:nvPr/>
                </p:nvSpPr>
                <p:spPr>
                  <a:xfrm>
                    <a:off x="2277523" y="4013013"/>
                    <a:ext cx="4311724" cy="223234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</p:grpSp>
        </p:grpSp>
        <p:pic>
          <p:nvPicPr>
            <p:cNvPr id="38978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8" t="6432" r="7872" b="7732"/>
            <a:stretch>
              <a:fillRect/>
            </a:stretch>
          </p:blipFill>
          <p:spPr bwMode="auto">
            <a:xfrm>
              <a:off x="1004" y="2675"/>
              <a:ext cx="1502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79" name="Freeform 44"/>
            <p:cNvSpPr>
              <a:spLocks/>
            </p:cNvSpPr>
            <p:nvPr/>
          </p:nvSpPr>
          <p:spPr bwMode="auto">
            <a:xfrm>
              <a:off x="394" y="1856"/>
              <a:ext cx="171" cy="474"/>
            </a:xfrm>
            <a:custGeom>
              <a:avLst/>
              <a:gdLst>
                <a:gd name="T0" fmla="*/ 0 w 182"/>
                <a:gd name="T1" fmla="*/ 0 h 511"/>
                <a:gd name="T2" fmla="*/ 0 w 182"/>
                <a:gd name="T3" fmla="*/ 280 h 511"/>
                <a:gd name="T4" fmla="*/ 110 w 182"/>
                <a:gd name="T5" fmla="*/ 280 h 5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" h="511">
                  <a:moveTo>
                    <a:pt x="0" y="0"/>
                  </a:moveTo>
                  <a:lnTo>
                    <a:pt x="0" y="511"/>
                  </a:lnTo>
                  <a:lnTo>
                    <a:pt x="182" y="511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80" name="Freeform 45"/>
            <p:cNvSpPr>
              <a:spLocks/>
            </p:cNvSpPr>
            <p:nvPr/>
          </p:nvSpPr>
          <p:spPr bwMode="auto">
            <a:xfrm>
              <a:off x="303" y="1858"/>
              <a:ext cx="269" cy="1134"/>
            </a:xfrm>
            <a:custGeom>
              <a:avLst/>
              <a:gdLst>
                <a:gd name="T0" fmla="*/ 0 w 182"/>
                <a:gd name="T1" fmla="*/ 0 h 511"/>
                <a:gd name="T2" fmla="*/ 0 w 182"/>
                <a:gd name="T3" fmla="*/ 300641 h 511"/>
                <a:gd name="T4" fmla="*/ 4146 w 182"/>
                <a:gd name="T5" fmla="*/ 300641 h 5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" h="511">
                  <a:moveTo>
                    <a:pt x="0" y="0"/>
                  </a:moveTo>
                  <a:lnTo>
                    <a:pt x="0" y="511"/>
                  </a:lnTo>
                  <a:lnTo>
                    <a:pt x="182" y="511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81" name="Text Box 46"/>
            <p:cNvSpPr txBox="1">
              <a:spLocks noChangeArrowheads="1"/>
            </p:cNvSpPr>
            <p:nvPr/>
          </p:nvSpPr>
          <p:spPr bwMode="auto">
            <a:xfrm>
              <a:off x="585" y="2089"/>
              <a:ext cx="6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Objects</a:t>
              </a:r>
            </a:p>
          </p:txBody>
        </p:sp>
        <p:sp>
          <p:nvSpPr>
            <p:cNvPr id="38982" name="Text Box 47"/>
            <p:cNvSpPr txBox="1">
              <a:spLocks noChangeArrowheads="1"/>
            </p:cNvSpPr>
            <p:nvPr/>
          </p:nvSpPr>
          <p:spPr bwMode="auto">
            <a:xfrm>
              <a:off x="0" y="3121"/>
              <a:ext cx="8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Trajectories</a:t>
              </a:r>
            </a:p>
          </p:txBody>
        </p:sp>
        <p:sp>
          <p:nvSpPr>
            <p:cNvPr id="38983" name="Text Box 48"/>
            <p:cNvSpPr txBox="1">
              <a:spLocks noChangeArrowheads="1"/>
            </p:cNvSpPr>
            <p:nvPr/>
          </p:nvSpPr>
          <p:spPr bwMode="auto">
            <a:xfrm>
              <a:off x="631" y="2373"/>
              <a:ext cx="7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Cucumber</a:t>
              </a:r>
            </a:p>
          </p:txBody>
        </p:sp>
        <p:sp>
          <p:nvSpPr>
            <p:cNvPr id="38984" name="Text Box 49"/>
            <p:cNvSpPr txBox="1">
              <a:spLocks noChangeArrowheads="1"/>
            </p:cNvSpPr>
            <p:nvPr/>
          </p:nvSpPr>
          <p:spPr bwMode="auto">
            <a:xfrm>
              <a:off x="1556" y="2373"/>
              <a:ext cx="4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Knife</a:t>
              </a:r>
            </a:p>
          </p:txBody>
        </p:sp>
        <p:sp>
          <p:nvSpPr>
            <p:cNvPr id="38985" name="Text Box 50"/>
            <p:cNvSpPr txBox="1">
              <a:spLocks noChangeArrowheads="1"/>
            </p:cNvSpPr>
            <p:nvPr/>
          </p:nvSpPr>
          <p:spPr bwMode="auto">
            <a:xfrm>
              <a:off x="2124" y="2373"/>
              <a:ext cx="4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Hand</a:t>
              </a:r>
            </a:p>
          </p:txBody>
        </p:sp>
      </p:grpSp>
      <p:sp>
        <p:nvSpPr>
          <p:cNvPr id="38915" name="Text Box 51"/>
          <p:cNvSpPr txBox="1">
            <a:spLocks noChangeArrowheads="1"/>
          </p:cNvSpPr>
          <p:nvPr/>
        </p:nvSpPr>
        <p:spPr bwMode="auto">
          <a:xfrm>
            <a:off x="2445284" y="898446"/>
            <a:ext cx="78598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dirty="0" err="1" smtClean="0">
                <a:cs typeface="Arial" charset="0"/>
              </a:rPr>
              <a:t>Allows</a:t>
            </a:r>
            <a:r>
              <a:rPr lang="de-DE" altLang="en-US" dirty="0" smtClean="0">
                <a:cs typeface="Arial" charset="0"/>
              </a:rPr>
              <a:t> </a:t>
            </a:r>
            <a:r>
              <a:rPr lang="de-DE" altLang="en-US" dirty="0" err="1" smtClean="0">
                <a:cs typeface="Arial" charset="0"/>
              </a:rPr>
              <a:t>now</a:t>
            </a:r>
            <a:r>
              <a:rPr lang="de-DE" altLang="en-US" dirty="0" smtClean="0">
                <a:cs typeface="Arial" charset="0"/>
              </a:rPr>
              <a:t> </a:t>
            </a:r>
            <a:r>
              <a:rPr lang="de-DE" altLang="en-US" dirty="0" err="1" smtClean="0">
                <a:cs typeface="Arial" charset="0"/>
              </a:rPr>
              <a:t>for</a:t>
            </a:r>
            <a:r>
              <a:rPr lang="de-DE" altLang="en-US" dirty="0" smtClean="0">
                <a:cs typeface="Arial" charset="0"/>
              </a:rPr>
              <a:t> </a:t>
            </a:r>
            <a:r>
              <a:rPr lang="de-DE" altLang="en-US" dirty="0" err="1" smtClean="0">
                <a:cs typeface="Arial" charset="0"/>
              </a:rPr>
              <a:t>more</a:t>
            </a:r>
            <a:r>
              <a:rPr lang="de-DE" altLang="en-US" dirty="0" smtClean="0">
                <a:cs typeface="Arial" charset="0"/>
              </a:rPr>
              <a:t> </a:t>
            </a:r>
            <a:r>
              <a:rPr lang="de-DE" altLang="en-US" dirty="0" err="1" smtClean="0">
                <a:cs typeface="Arial" charset="0"/>
              </a:rPr>
              <a:t>detailed</a:t>
            </a:r>
            <a:r>
              <a:rPr lang="de-DE" altLang="en-US" dirty="0" smtClean="0">
                <a:cs typeface="Arial" charset="0"/>
              </a:rPr>
              <a:t> </a:t>
            </a:r>
            <a:r>
              <a:rPr lang="de-DE" altLang="en-US" dirty="0" err="1" smtClean="0">
                <a:cs typeface="Arial" charset="0"/>
              </a:rPr>
              <a:t>comparisons</a:t>
            </a:r>
            <a:endParaRPr lang="de-DE" altLang="en-US" dirty="0">
              <a:cs typeface="Arial" charset="0"/>
            </a:endParaRPr>
          </a:p>
        </p:txBody>
      </p:sp>
      <p:sp>
        <p:nvSpPr>
          <p:cNvPr id="38916" name="Text Box 52"/>
          <p:cNvSpPr txBox="1">
            <a:spLocks noChangeArrowheads="1"/>
          </p:cNvSpPr>
          <p:nvPr/>
        </p:nvSpPr>
        <p:spPr bwMode="auto">
          <a:xfrm>
            <a:off x="2809875" y="1475789"/>
            <a:ext cx="206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cs typeface="Arial" charset="0"/>
              </a:rPr>
              <a:t>Stored Experience</a:t>
            </a:r>
          </a:p>
        </p:txBody>
      </p:sp>
      <p:grpSp>
        <p:nvGrpSpPr>
          <p:cNvPr id="38917" name="Group 53"/>
          <p:cNvGrpSpPr>
            <a:grpSpLocks/>
          </p:cNvGrpSpPr>
          <p:nvPr/>
        </p:nvGrpSpPr>
        <p:grpSpPr bwMode="auto">
          <a:xfrm>
            <a:off x="6242050" y="1453564"/>
            <a:ext cx="4425950" cy="5230813"/>
            <a:chOff x="2972" y="564"/>
            <a:chExt cx="2788" cy="3295"/>
          </a:xfrm>
        </p:grpSpPr>
        <p:grpSp>
          <p:nvGrpSpPr>
            <p:cNvPr id="38934" name="Group 54"/>
            <p:cNvGrpSpPr>
              <a:grpSpLocks/>
            </p:cNvGrpSpPr>
            <p:nvPr/>
          </p:nvGrpSpPr>
          <p:grpSpPr bwMode="auto">
            <a:xfrm>
              <a:off x="2972" y="847"/>
              <a:ext cx="2788" cy="3012"/>
              <a:chOff x="2972" y="631"/>
              <a:chExt cx="2788" cy="3012"/>
            </a:xfrm>
          </p:grpSpPr>
          <p:sp>
            <p:nvSpPr>
              <p:cNvPr id="38936" name="Rectangle 55"/>
              <p:cNvSpPr>
                <a:spLocks noChangeArrowheads="1"/>
              </p:cNvSpPr>
              <p:nvPr/>
            </p:nvSpPr>
            <p:spPr bwMode="auto">
              <a:xfrm>
                <a:off x="2972" y="631"/>
                <a:ext cx="2788" cy="301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38937" name="Group 56"/>
              <p:cNvGrpSpPr>
                <a:grpSpLocks/>
              </p:cNvGrpSpPr>
              <p:nvPr/>
            </p:nvGrpSpPr>
            <p:grpSpPr bwMode="auto">
              <a:xfrm>
                <a:off x="2977" y="646"/>
                <a:ext cx="2775" cy="1126"/>
                <a:chOff x="2985" y="15"/>
                <a:chExt cx="2775" cy="1126"/>
              </a:xfrm>
            </p:grpSpPr>
            <p:sp>
              <p:nvSpPr>
                <p:cNvPr id="38946" name="TextBox 86"/>
                <p:cNvSpPr txBox="1">
                  <a:spLocks noChangeArrowheads="1"/>
                </p:cNvSpPr>
                <p:nvPr/>
              </p:nvSpPr>
              <p:spPr bwMode="auto">
                <a:xfrm>
                  <a:off x="2985" y="15"/>
                  <a:ext cx="497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 b="1" u="sng">
                      <a:latin typeface="Calibri" pitchFamily="34" charset="0"/>
                      <a:cs typeface="Arial" charset="0"/>
                    </a:rPr>
                    <a:t>Chopping</a:t>
                  </a:r>
                </a:p>
              </p:txBody>
            </p:sp>
            <p:sp>
              <p:nvSpPr>
                <p:cNvPr id="38947" name="TextBox 101"/>
                <p:cNvSpPr txBox="1">
                  <a:spLocks noChangeArrowheads="1"/>
                </p:cNvSpPr>
                <p:nvPr/>
              </p:nvSpPr>
              <p:spPr bwMode="auto">
                <a:xfrm>
                  <a:off x="2994" y="228"/>
                  <a:ext cx="64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cleaver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48" name="TextBox 102"/>
                <p:cNvSpPr txBox="1">
                  <a:spLocks noChangeArrowheads="1"/>
                </p:cNvSpPr>
                <p:nvPr/>
              </p:nvSpPr>
              <p:spPr bwMode="auto">
                <a:xfrm>
                  <a:off x="2994" y="363"/>
                  <a:ext cx="556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hand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49" name="TextBox 103"/>
                <p:cNvSpPr txBox="1">
                  <a:spLocks noChangeArrowheads="1"/>
                </p:cNvSpPr>
                <p:nvPr/>
              </p:nvSpPr>
              <p:spPr bwMode="auto">
                <a:xfrm>
                  <a:off x="2985" y="497"/>
                  <a:ext cx="758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table,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grpSp>
              <p:nvGrpSpPr>
                <p:cNvPr id="38950" name="Group 104"/>
                <p:cNvGrpSpPr>
                  <a:grpSpLocks/>
                </p:cNvGrpSpPr>
                <p:nvPr/>
              </p:nvGrpSpPr>
              <p:grpSpPr bwMode="auto">
                <a:xfrm>
                  <a:off x="3792" y="223"/>
                  <a:ext cx="63" cy="918"/>
                  <a:chOff x="2286000" y="3733800"/>
                  <a:chExt cx="76200" cy="838200"/>
                </a:xfrm>
              </p:grpSpPr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2285999" y="3733799"/>
                    <a:ext cx="0" cy="83820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2285999" y="3733799"/>
                    <a:ext cx="762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>
                    <a:off x="2285999" y="4571999"/>
                    <a:ext cx="7620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951" name="Group 105"/>
                <p:cNvGrpSpPr>
                  <a:grpSpLocks/>
                </p:cNvGrpSpPr>
                <p:nvPr/>
              </p:nvGrpSpPr>
              <p:grpSpPr bwMode="auto">
                <a:xfrm flipH="1">
                  <a:off x="5719" y="228"/>
                  <a:ext cx="41" cy="913"/>
                  <a:chOff x="2286000" y="3733800"/>
                  <a:chExt cx="76200" cy="838200"/>
                </a:xfrm>
              </p:grpSpPr>
              <p:cxnSp>
                <p:nvCxnSpPr>
                  <p:cNvPr id="125" name="Straight Connector 124"/>
                  <p:cNvCxnSpPr/>
                  <p:nvPr/>
                </p:nvCxnSpPr>
                <p:spPr>
                  <a:xfrm>
                    <a:off x="2286001" y="3733799"/>
                    <a:ext cx="0" cy="83819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2286001" y="3733799"/>
                    <a:ext cx="7619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2286001" y="4571999"/>
                    <a:ext cx="76199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952" name="Group 106"/>
                <p:cNvGrpSpPr>
                  <a:grpSpLocks/>
                </p:cNvGrpSpPr>
                <p:nvPr/>
              </p:nvGrpSpPr>
              <p:grpSpPr bwMode="auto">
                <a:xfrm>
                  <a:off x="3819" y="496"/>
                  <a:ext cx="1904" cy="173"/>
                  <a:chOff x="2677229" y="5399928"/>
                  <a:chExt cx="4331506" cy="347644"/>
                </a:xfrm>
              </p:grpSpPr>
              <p:sp>
                <p:nvSpPr>
                  <p:cNvPr id="38968" name="Text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77229" y="5399928"/>
                    <a:ext cx="4210934" cy="3476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-1   -1  -1   -1    1    1    1    1    1    1    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124" name="Rounded Rectangle 123"/>
                  <p:cNvSpPr/>
                  <p:nvPr/>
                </p:nvSpPr>
                <p:spPr>
                  <a:xfrm>
                    <a:off x="2713628" y="5472269"/>
                    <a:ext cx="4295107" cy="223054"/>
                  </a:xfrm>
                  <a:prstGeom prst="roundRect">
                    <a:avLst/>
                  </a:prstGeom>
                  <a:solidFill>
                    <a:srgbClr val="00B05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38953" name="Group 107"/>
                <p:cNvGrpSpPr>
                  <a:grpSpLocks/>
                </p:cNvGrpSpPr>
                <p:nvPr/>
              </p:nvGrpSpPr>
              <p:grpSpPr bwMode="auto">
                <a:xfrm>
                  <a:off x="3811" y="353"/>
                  <a:ext cx="1922" cy="173"/>
                  <a:chOff x="2659596" y="5075892"/>
                  <a:chExt cx="4371410" cy="348054"/>
                </a:xfrm>
              </p:grpSpPr>
              <p:sp>
                <p:nvSpPr>
                  <p:cNvPr id="38966" name="Text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59596" y="5075892"/>
                    <a:ext cx="4244043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-1    0   0    0     1    1    1    0    0   -1   -1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122" name="Rounded Rectangle 121"/>
                  <p:cNvSpPr/>
                  <p:nvPr/>
                </p:nvSpPr>
                <p:spPr>
                  <a:xfrm>
                    <a:off x="2727828" y="5148318"/>
                    <a:ext cx="4303178" cy="223318"/>
                  </a:xfrm>
                  <a:prstGeom prst="round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38954" name="TextBox 108"/>
                <p:cNvSpPr txBox="1">
                  <a:spLocks noChangeArrowheads="1"/>
                </p:cNvSpPr>
                <p:nvPr/>
              </p:nvSpPr>
              <p:spPr bwMode="auto">
                <a:xfrm>
                  <a:off x="2996" y="635"/>
                  <a:ext cx="59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carrot, knife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55" name="TextBox 109"/>
                <p:cNvSpPr txBox="1">
                  <a:spLocks noChangeArrowheads="1"/>
                </p:cNvSpPr>
                <p:nvPr/>
              </p:nvSpPr>
              <p:spPr bwMode="auto">
                <a:xfrm>
                  <a:off x="2992" y="774"/>
                  <a:ext cx="63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cleaver, hand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56" name="TextBox 110"/>
                <p:cNvSpPr txBox="1">
                  <a:spLocks noChangeArrowheads="1"/>
                </p:cNvSpPr>
                <p:nvPr/>
              </p:nvSpPr>
              <p:spPr bwMode="auto">
                <a:xfrm>
                  <a:off x="2992" y="921"/>
                  <a:ext cx="84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cleaver, new piece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>
                <a:xfrm>
                  <a:off x="3831" y="671"/>
                  <a:ext cx="1896" cy="111"/>
                </a:xfrm>
                <a:prstGeom prst="roundRect">
                  <a:avLst/>
                </a:prstGeom>
                <a:solidFill>
                  <a:schemeClr val="accent4">
                    <a:lumMod val="5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 sz="1200">
                    <a:solidFill>
                      <a:srgbClr val="FFFFFF"/>
                    </a:solidFill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58" name="TextBox 112"/>
                <p:cNvSpPr txBox="1">
                  <a:spLocks noChangeArrowheads="1"/>
                </p:cNvSpPr>
                <p:nvPr/>
              </p:nvSpPr>
              <p:spPr bwMode="auto">
                <a:xfrm>
                  <a:off x="3803" y="635"/>
                  <a:ext cx="1889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-1     0    0    0    1    1    1    0    0    0    0    0    -1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grpSp>
              <p:nvGrpSpPr>
                <p:cNvPr id="38959" name="Group 113"/>
                <p:cNvGrpSpPr>
                  <a:grpSpLocks/>
                </p:cNvGrpSpPr>
                <p:nvPr/>
              </p:nvGrpSpPr>
              <p:grpSpPr bwMode="auto">
                <a:xfrm>
                  <a:off x="3803" y="210"/>
                  <a:ext cx="1924" cy="173"/>
                  <a:chOff x="2641963" y="3717032"/>
                  <a:chExt cx="4374970" cy="348054"/>
                </a:xfrm>
              </p:grpSpPr>
              <p:sp>
                <p:nvSpPr>
                  <p:cNvPr id="38964" name="TextBox 1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41963" y="3717032"/>
                    <a:ext cx="4245358" cy="3480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de-DE" altLang="en-US" sz="1200">
                        <a:latin typeface="Calibri" pitchFamily="34" charset="0"/>
                        <a:cs typeface="Arial" charset="0"/>
                      </a:rPr>
                      <a:t>-1    0    0    1    1    1    1    1    1    1     1    0   -1</a:t>
                    </a:r>
                    <a:endParaRPr lang="en-US" altLang="en-US" sz="1200">
                      <a:latin typeface="Calibri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120" name="Rounded Rectangle 119"/>
                  <p:cNvSpPr/>
                  <p:nvPr/>
                </p:nvSpPr>
                <p:spPr>
                  <a:xfrm>
                    <a:off x="2705632" y="3789458"/>
                    <a:ext cx="4311301" cy="223317"/>
                  </a:xfrm>
                  <a:prstGeom prst="round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de-DE" sz="1200">
                      <a:solidFill>
                        <a:srgbClr val="FFFFFF"/>
                      </a:solidFill>
                      <a:latin typeface="Calibri" pitchFamily="34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38960" name="TextBox 114"/>
                <p:cNvSpPr txBox="1">
                  <a:spLocks noChangeArrowheads="1"/>
                </p:cNvSpPr>
                <p:nvPr/>
              </p:nvSpPr>
              <p:spPr bwMode="auto">
                <a:xfrm>
                  <a:off x="3811" y="921"/>
                  <a:ext cx="18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-1   -1   -1   -1   -1  -1    1    1    1    0    0    0    -1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116" name="Rounded Rectangle 115"/>
                <p:cNvSpPr/>
                <p:nvPr/>
              </p:nvSpPr>
              <p:spPr>
                <a:xfrm>
                  <a:off x="3831" y="962"/>
                  <a:ext cx="1896" cy="111"/>
                </a:xfrm>
                <a:prstGeom prst="round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 sz="1200">
                    <a:solidFill>
                      <a:srgbClr val="FFFFFF"/>
                    </a:solidFill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38962" name="TextBox 116"/>
                <p:cNvSpPr txBox="1">
                  <a:spLocks noChangeArrowheads="1"/>
                </p:cNvSpPr>
                <p:nvPr/>
              </p:nvSpPr>
              <p:spPr bwMode="auto">
                <a:xfrm>
                  <a:off x="3811" y="779"/>
                  <a:ext cx="1873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de-DE" altLang="en-US" sz="1200">
                      <a:latin typeface="Calibri" pitchFamily="34" charset="0"/>
                      <a:cs typeface="Arial" charset="0"/>
                    </a:rPr>
                    <a:t>-1   -1   -1    1    1    1    1    1    1    1   -1   -1   -1</a:t>
                  </a:r>
                  <a:endParaRPr lang="en-US" altLang="en-US" sz="1200">
                    <a:latin typeface="Calibri" pitchFamily="34" charset="0"/>
                    <a:cs typeface="Arial" charset="0"/>
                  </a:endParaRPr>
                </a:p>
              </p:txBody>
            </p:sp>
            <p:sp>
              <p:nvSpPr>
                <p:cNvPr id="118" name="Rounded Rectangle 117"/>
                <p:cNvSpPr/>
                <p:nvPr/>
              </p:nvSpPr>
              <p:spPr>
                <a:xfrm>
                  <a:off x="3831" y="819"/>
                  <a:ext cx="1896" cy="111"/>
                </a:xfrm>
                <a:prstGeom prst="roundRect">
                  <a:avLst/>
                </a:prstGeom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de-DE" sz="1200">
                    <a:solidFill>
                      <a:srgbClr val="FFFFFF"/>
                    </a:solidFill>
                    <a:latin typeface="Calibri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38938" name="Freeform 87"/>
              <p:cNvSpPr>
                <a:spLocks/>
              </p:cNvSpPr>
              <p:nvPr/>
            </p:nvSpPr>
            <p:spPr bwMode="auto">
              <a:xfrm>
                <a:off x="3388" y="1796"/>
                <a:ext cx="171" cy="471"/>
              </a:xfrm>
              <a:custGeom>
                <a:avLst/>
                <a:gdLst>
                  <a:gd name="T0" fmla="*/ 0 w 182"/>
                  <a:gd name="T1" fmla="*/ 0 h 511"/>
                  <a:gd name="T2" fmla="*/ 0 w 182"/>
                  <a:gd name="T3" fmla="*/ 265 h 511"/>
                  <a:gd name="T4" fmla="*/ 110 w 182"/>
                  <a:gd name="T5" fmla="*/ 265 h 5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511">
                    <a:moveTo>
                      <a:pt x="0" y="0"/>
                    </a:moveTo>
                    <a:lnTo>
                      <a:pt x="0" y="511"/>
                    </a:lnTo>
                    <a:lnTo>
                      <a:pt x="182" y="511"/>
                    </a:lnTo>
                  </a:path>
                </a:pathLst>
              </a:custGeom>
              <a:noFill/>
              <a:ln w="57150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9" name="Freeform 88"/>
              <p:cNvSpPr>
                <a:spLocks/>
              </p:cNvSpPr>
              <p:nvPr/>
            </p:nvSpPr>
            <p:spPr bwMode="auto">
              <a:xfrm>
                <a:off x="3297" y="1798"/>
                <a:ext cx="269" cy="1126"/>
              </a:xfrm>
              <a:custGeom>
                <a:avLst/>
                <a:gdLst>
                  <a:gd name="T0" fmla="*/ 0 w 182"/>
                  <a:gd name="T1" fmla="*/ 0 h 511"/>
                  <a:gd name="T2" fmla="*/ 0 w 182"/>
                  <a:gd name="T3" fmla="*/ 284023 h 511"/>
                  <a:gd name="T4" fmla="*/ 4146 w 182"/>
                  <a:gd name="T5" fmla="*/ 284023 h 5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511">
                    <a:moveTo>
                      <a:pt x="0" y="0"/>
                    </a:moveTo>
                    <a:lnTo>
                      <a:pt x="0" y="511"/>
                    </a:lnTo>
                    <a:lnTo>
                      <a:pt x="182" y="511"/>
                    </a:lnTo>
                  </a:path>
                </a:pathLst>
              </a:custGeom>
              <a:noFill/>
              <a:ln w="57150" cmpd="sng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8940" name="Picture 1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26" t="7025" r="8191" b="8321"/>
              <a:stretch>
                <a:fillRect/>
              </a:stretch>
            </p:blipFill>
            <p:spPr bwMode="auto">
              <a:xfrm>
                <a:off x="3874" y="2613"/>
                <a:ext cx="1479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41" name="Text Box 90"/>
              <p:cNvSpPr txBox="1">
                <a:spLocks noChangeArrowheads="1"/>
              </p:cNvSpPr>
              <p:nvPr/>
            </p:nvSpPr>
            <p:spPr bwMode="auto">
              <a:xfrm>
                <a:off x="3628" y="2061"/>
                <a:ext cx="60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Objects</a:t>
                </a:r>
              </a:p>
            </p:txBody>
          </p:sp>
          <p:sp>
            <p:nvSpPr>
              <p:cNvPr id="38942" name="Text Box 91"/>
              <p:cNvSpPr txBox="1">
                <a:spLocks noChangeArrowheads="1"/>
              </p:cNvSpPr>
              <p:nvPr/>
            </p:nvSpPr>
            <p:spPr bwMode="auto">
              <a:xfrm>
                <a:off x="3027" y="3135"/>
                <a:ext cx="8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Trajectories</a:t>
                </a:r>
              </a:p>
            </p:txBody>
          </p:sp>
          <p:sp>
            <p:nvSpPr>
              <p:cNvPr id="38943" name="Text Box 92"/>
              <p:cNvSpPr txBox="1">
                <a:spLocks noChangeArrowheads="1"/>
              </p:cNvSpPr>
              <p:nvPr/>
            </p:nvSpPr>
            <p:spPr bwMode="auto">
              <a:xfrm>
                <a:off x="3626" y="2294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Carrot</a:t>
                </a:r>
              </a:p>
            </p:txBody>
          </p:sp>
          <p:sp>
            <p:nvSpPr>
              <p:cNvPr id="38944" name="Text Box 93"/>
              <p:cNvSpPr txBox="1">
                <a:spLocks noChangeArrowheads="1"/>
              </p:cNvSpPr>
              <p:nvPr/>
            </p:nvSpPr>
            <p:spPr bwMode="auto">
              <a:xfrm>
                <a:off x="4271" y="2294"/>
                <a:ext cx="6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Cleaver</a:t>
                </a:r>
              </a:p>
            </p:txBody>
          </p:sp>
          <p:sp>
            <p:nvSpPr>
              <p:cNvPr id="38945" name="Text Box 94"/>
              <p:cNvSpPr txBox="1">
                <a:spLocks noChangeArrowheads="1"/>
              </p:cNvSpPr>
              <p:nvPr/>
            </p:nvSpPr>
            <p:spPr bwMode="auto">
              <a:xfrm>
                <a:off x="4919" y="2294"/>
                <a:ext cx="46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>
                    <a:cs typeface="Arial" charset="0"/>
                  </a:rPr>
                  <a:t>Hand</a:t>
                </a:r>
              </a:p>
            </p:txBody>
          </p:sp>
        </p:grpSp>
        <p:sp>
          <p:nvSpPr>
            <p:cNvPr id="38935" name="Text Box 95"/>
            <p:cNvSpPr txBox="1">
              <a:spLocks noChangeArrowheads="1"/>
            </p:cNvSpPr>
            <p:nvPr/>
          </p:nvSpPr>
          <p:spPr bwMode="auto">
            <a:xfrm>
              <a:off x="3748" y="564"/>
              <a:ext cx="1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>
                  <a:cs typeface="Arial" charset="0"/>
                </a:rPr>
                <a:t>Novel Observation</a:t>
              </a:r>
            </a:p>
          </p:txBody>
        </p:sp>
      </p:grpSp>
      <p:grpSp>
        <p:nvGrpSpPr>
          <p:cNvPr id="223328" name="Group 96"/>
          <p:cNvGrpSpPr>
            <a:grpSpLocks/>
          </p:cNvGrpSpPr>
          <p:nvPr/>
        </p:nvGrpSpPr>
        <p:grpSpPr bwMode="auto">
          <a:xfrm>
            <a:off x="3689351" y="2464801"/>
            <a:ext cx="5956094" cy="785812"/>
            <a:chOff x="2061" y="1201"/>
            <a:chExt cx="2352" cy="495"/>
          </a:xfrm>
        </p:grpSpPr>
        <p:sp>
          <p:nvSpPr>
            <p:cNvPr id="38931" name="Rectangle 97"/>
            <p:cNvSpPr>
              <a:spLocks noChangeArrowheads="1"/>
            </p:cNvSpPr>
            <p:nvPr/>
          </p:nvSpPr>
          <p:spPr bwMode="auto">
            <a:xfrm>
              <a:off x="2061" y="1201"/>
              <a:ext cx="2352" cy="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dirty="0" smtClean="0">
                  <a:cs typeface="Arial" charset="0"/>
                </a:rPr>
                <a:t>High Level (SEC) </a:t>
              </a:r>
              <a:r>
                <a:rPr lang="de-DE" altLang="en-US" sz="1800" dirty="0" err="1" smtClean="0">
                  <a:cs typeface="Arial" charset="0"/>
                </a:rPr>
                <a:t>Semantic</a:t>
              </a:r>
              <a:r>
                <a:rPr lang="de-DE" altLang="en-US" sz="1800" dirty="0" smtClean="0">
                  <a:cs typeface="Arial" charset="0"/>
                </a:rPr>
                <a:t> </a:t>
              </a:r>
              <a:r>
                <a:rPr lang="de-DE" altLang="en-US" sz="1800" dirty="0" err="1">
                  <a:cs typeface="Arial" charset="0"/>
                </a:rPr>
                <a:t>Similarity</a:t>
              </a:r>
              <a:endParaRPr lang="de-DE" altLang="en-US" sz="1800" dirty="0">
                <a:cs typeface="Arial" charset="0"/>
              </a:endParaRPr>
            </a:p>
          </p:txBody>
        </p:sp>
        <p:sp>
          <p:nvSpPr>
            <p:cNvPr id="38932" name="Line 98"/>
            <p:cNvSpPr>
              <a:spLocks noChangeShapeType="1"/>
            </p:cNvSpPr>
            <p:nvPr/>
          </p:nvSpPr>
          <p:spPr bwMode="auto">
            <a:xfrm>
              <a:off x="4024" y="1436"/>
              <a:ext cx="3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Line 99"/>
            <p:cNvSpPr>
              <a:spLocks noChangeShapeType="1"/>
            </p:cNvSpPr>
            <p:nvPr/>
          </p:nvSpPr>
          <p:spPr bwMode="auto">
            <a:xfrm flipH="1">
              <a:off x="2122" y="1446"/>
              <a:ext cx="3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3332" name="Group 100"/>
          <p:cNvGrpSpPr>
            <a:grpSpLocks/>
          </p:cNvGrpSpPr>
          <p:nvPr/>
        </p:nvGrpSpPr>
        <p:grpSpPr bwMode="auto">
          <a:xfrm>
            <a:off x="7086601" y="4446002"/>
            <a:ext cx="3070225" cy="2154237"/>
            <a:chOff x="3504" y="2449"/>
            <a:chExt cx="1934" cy="1357"/>
          </a:xfrm>
        </p:grpSpPr>
        <p:sp>
          <p:nvSpPr>
            <p:cNvPr id="38928" name="Oval 101"/>
            <p:cNvSpPr>
              <a:spLocks noChangeArrowheads="1"/>
            </p:cNvSpPr>
            <p:nvPr/>
          </p:nvSpPr>
          <p:spPr bwMode="auto">
            <a:xfrm>
              <a:off x="3504" y="2455"/>
              <a:ext cx="755" cy="3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29" name="Oval 102"/>
            <p:cNvSpPr>
              <a:spLocks noChangeArrowheads="1"/>
            </p:cNvSpPr>
            <p:nvPr/>
          </p:nvSpPr>
          <p:spPr bwMode="auto">
            <a:xfrm>
              <a:off x="4203" y="2449"/>
              <a:ext cx="755" cy="33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38930" name="Oval 103"/>
            <p:cNvSpPr>
              <a:spLocks noChangeArrowheads="1"/>
            </p:cNvSpPr>
            <p:nvPr/>
          </p:nvSpPr>
          <p:spPr bwMode="auto">
            <a:xfrm>
              <a:off x="3872" y="2816"/>
              <a:ext cx="1566" cy="99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223336" name="Group 104"/>
          <p:cNvGrpSpPr>
            <a:grpSpLocks/>
          </p:cNvGrpSpPr>
          <p:nvPr/>
        </p:nvGrpSpPr>
        <p:grpSpPr bwMode="auto">
          <a:xfrm>
            <a:off x="3816350" y="4061827"/>
            <a:ext cx="3714751" cy="2149475"/>
            <a:chOff x="1444" y="2207"/>
            <a:chExt cx="2340" cy="1354"/>
          </a:xfrm>
        </p:grpSpPr>
        <p:grpSp>
          <p:nvGrpSpPr>
            <p:cNvPr id="38921" name="Group 105"/>
            <p:cNvGrpSpPr>
              <a:grpSpLocks/>
            </p:cNvGrpSpPr>
            <p:nvPr/>
          </p:nvGrpSpPr>
          <p:grpSpPr bwMode="auto">
            <a:xfrm>
              <a:off x="1670" y="2426"/>
              <a:ext cx="2114" cy="1135"/>
              <a:chOff x="1670" y="2426"/>
              <a:chExt cx="2114" cy="1135"/>
            </a:xfrm>
          </p:grpSpPr>
          <p:sp>
            <p:nvSpPr>
              <p:cNvPr id="38923" name="Rectangle 106"/>
              <p:cNvSpPr>
                <a:spLocks noChangeArrowheads="1"/>
              </p:cNvSpPr>
              <p:nvPr/>
            </p:nvSpPr>
            <p:spPr bwMode="auto">
              <a:xfrm>
                <a:off x="2182" y="2426"/>
                <a:ext cx="1298" cy="11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 dirty="0" err="1" smtClean="0">
                    <a:cs typeface="Arial" charset="0"/>
                  </a:rPr>
                  <a:t>Detailed</a:t>
                </a:r>
                <a:r>
                  <a:rPr lang="de-DE" altLang="en-US" sz="1800" dirty="0" smtClean="0">
                    <a:cs typeface="Arial" charset="0"/>
                  </a:rPr>
                  <a:t> Level</a:t>
                </a:r>
                <a:endParaRPr lang="de-DE" altLang="en-US" sz="1800" dirty="0">
                  <a:cs typeface="Arial" charset="0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 dirty="0" err="1" smtClean="0">
                    <a:cs typeface="Arial" charset="0"/>
                  </a:rPr>
                  <a:t>Semantic</a:t>
                </a:r>
                <a:r>
                  <a:rPr lang="de-DE" altLang="en-US" sz="1800" dirty="0" smtClean="0">
                    <a:cs typeface="Arial" charset="0"/>
                  </a:rPr>
                  <a:t> </a:t>
                </a:r>
                <a:r>
                  <a:rPr lang="de-DE" altLang="en-US" sz="1800" dirty="0" err="1" smtClean="0">
                    <a:cs typeface="Arial" charset="0"/>
                  </a:rPr>
                  <a:t>Role</a:t>
                </a:r>
                <a:endParaRPr lang="de-DE" altLang="en-US" sz="1800" dirty="0">
                  <a:cs typeface="Arial" charset="0"/>
                </a:endParaRP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800" dirty="0" err="1">
                    <a:cs typeface="Arial" charset="0"/>
                  </a:rPr>
                  <a:t>Inference</a:t>
                </a:r>
                <a:endParaRPr lang="de-DE" altLang="en-US" sz="1800" dirty="0">
                  <a:cs typeface="Arial" charset="0"/>
                </a:endParaRPr>
              </a:p>
            </p:txBody>
          </p:sp>
          <p:sp>
            <p:nvSpPr>
              <p:cNvPr id="38924" name="Line 107"/>
              <p:cNvSpPr>
                <a:spLocks noChangeShapeType="1"/>
              </p:cNvSpPr>
              <p:nvPr/>
            </p:nvSpPr>
            <p:spPr bwMode="auto">
              <a:xfrm flipH="1" flipV="1">
                <a:off x="3225" y="3146"/>
                <a:ext cx="559" cy="1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5" name="Line 108"/>
              <p:cNvSpPr>
                <a:spLocks noChangeShapeType="1"/>
              </p:cNvSpPr>
              <p:nvPr/>
            </p:nvSpPr>
            <p:spPr bwMode="auto">
              <a:xfrm flipH="1">
                <a:off x="3209" y="2542"/>
                <a:ext cx="292" cy="1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6" name="Freeform 109"/>
              <p:cNvSpPr>
                <a:spLocks/>
              </p:cNvSpPr>
              <p:nvPr/>
            </p:nvSpPr>
            <p:spPr bwMode="auto">
              <a:xfrm>
                <a:off x="1740" y="2441"/>
                <a:ext cx="641" cy="300"/>
              </a:xfrm>
              <a:custGeom>
                <a:avLst/>
                <a:gdLst>
                  <a:gd name="T0" fmla="*/ 641 w 641"/>
                  <a:gd name="T1" fmla="*/ 300 h 300"/>
                  <a:gd name="T2" fmla="*/ 138 w 641"/>
                  <a:gd name="T3" fmla="*/ 0 h 300"/>
                  <a:gd name="T4" fmla="*/ 0 w 641"/>
                  <a:gd name="T5" fmla="*/ 138 h 3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41" h="300">
                    <a:moveTo>
                      <a:pt x="641" y="300"/>
                    </a:moveTo>
                    <a:lnTo>
                      <a:pt x="138" y="0"/>
                    </a:lnTo>
                    <a:lnTo>
                      <a:pt x="0" y="138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7" name="Line 110"/>
              <p:cNvSpPr>
                <a:spLocks noChangeShapeType="1"/>
              </p:cNvSpPr>
              <p:nvPr/>
            </p:nvSpPr>
            <p:spPr bwMode="auto">
              <a:xfrm flipH="1">
                <a:off x="1670" y="3115"/>
                <a:ext cx="633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922" name="Freeform 111"/>
            <p:cNvSpPr>
              <a:spLocks/>
            </p:cNvSpPr>
            <p:nvPr/>
          </p:nvSpPr>
          <p:spPr bwMode="auto">
            <a:xfrm>
              <a:off x="1444" y="2207"/>
              <a:ext cx="1331" cy="527"/>
            </a:xfrm>
            <a:custGeom>
              <a:avLst/>
              <a:gdLst>
                <a:gd name="T0" fmla="*/ 1331 w 1331"/>
                <a:gd name="T1" fmla="*/ 527 h 527"/>
                <a:gd name="T2" fmla="*/ 454 w 1331"/>
                <a:gd name="T3" fmla="*/ 0 h 527"/>
                <a:gd name="T4" fmla="*/ 0 w 1331"/>
                <a:gd name="T5" fmla="*/ 470 h 5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31" h="527">
                  <a:moveTo>
                    <a:pt x="1331" y="527"/>
                  </a:moveTo>
                  <a:lnTo>
                    <a:pt x="454" y="0"/>
                  </a:lnTo>
                  <a:lnTo>
                    <a:pt x="0" y="4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3" name="Rectangle 2"/>
          <p:cNvSpPr txBox="1">
            <a:spLocks noChangeArrowheads="1"/>
          </p:cNvSpPr>
          <p:nvPr/>
        </p:nvSpPr>
        <p:spPr bwMode="auto">
          <a:xfrm>
            <a:off x="1905000" y="182564"/>
            <a:ext cx="8310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3366"/>
                </a:solidFill>
              </a:rPr>
              <a:t>Piaget’s Accommodation and </a:t>
            </a:r>
            <a:r>
              <a:rPr lang="en-US" altLang="en-US" sz="2400" b="1" dirty="0" smtClean="0">
                <a:solidFill>
                  <a:srgbClr val="003366"/>
                </a:solidFill>
              </a:rPr>
              <a:t>Assimilation: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SECs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4" name="Line 4"/>
          <p:cNvSpPr>
            <a:spLocks noChangeShapeType="1"/>
          </p:cNvSpPr>
          <p:nvPr/>
        </p:nvSpPr>
        <p:spPr bwMode="auto">
          <a:xfrm>
            <a:off x="1905000" y="762000"/>
            <a:ext cx="8382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2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3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5133" y="983225"/>
            <a:ext cx="2949678" cy="2743051"/>
            <a:chOff x="285133" y="983225"/>
            <a:chExt cx="2949678" cy="2743051"/>
          </a:xfrm>
          <a:solidFill>
            <a:srgbClr val="00B050"/>
          </a:solidFill>
        </p:grpSpPr>
        <p:sp>
          <p:nvSpPr>
            <p:cNvPr id="4" name="Rectangle 3"/>
            <p:cNvSpPr/>
            <p:nvPr/>
          </p:nvSpPr>
          <p:spPr>
            <a:xfrm>
              <a:off x="285133" y="983225"/>
              <a:ext cx="2949678" cy="27430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076" y="2094834"/>
              <a:ext cx="1952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Recognition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34811" y="983225"/>
            <a:ext cx="2949678" cy="2743051"/>
            <a:chOff x="3234811" y="983225"/>
            <a:chExt cx="2949678" cy="2743051"/>
          </a:xfrm>
        </p:grpSpPr>
        <p:sp>
          <p:nvSpPr>
            <p:cNvPr id="7" name="Rectangle 6"/>
            <p:cNvSpPr/>
            <p:nvPr/>
          </p:nvSpPr>
          <p:spPr>
            <a:xfrm>
              <a:off x="3234811" y="983225"/>
              <a:ext cx="2949678" cy="274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4703" y="2094834"/>
              <a:ext cx="170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84488" y="983225"/>
            <a:ext cx="2949678" cy="2743051"/>
            <a:chOff x="6184488" y="983225"/>
            <a:chExt cx="2949678" cy="2743051"/>
          </a:xfrm>
        </p:grpSpPr>
        <p:sp>
          <p:nvSpPr>
            <p:cNvPr id="8" name="Rectangle 7"/>
            <p:cNvSpPr/>
            <p:nvPr/>
          </p:nvSpPr>
          <p:spPr>
            <a:xfrm>
              <a:off x="6184488" y="983225"/>
              <a:ext cx="2949678" cy="27430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4854" y="1977775"/>
              <a:ext cx="2468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Schematization</a:t>
              </a:r>
              <a:endParaRPr lang="de-DE" sz="2800" b="1" dirty="0" smtClean="0"/>
            </a:p>
            <a:p>
              <a:pPr algn="ctr"/>
              <a:r>
                <a:rPr lang="de-DE" sz="2000" b="1" dirty="0" smtClean="0"/>
                <a:t>(„Piaget“)</a:t>
              </a:r>
              <a:endParaRPr lang="en-US" sz="20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84488" y="3687248"/>
            <a:ext cx="2949678" cy="2743051"/>
            <a:chOff x="6184488" y="3687248"/>
            <a:chExt cx="2949678" cy="2743051"/>
          </a:xfrm>
        </p:grpSpPr>
        <p:sp>
          <p:nvSpPr>
            <p:cNvPr id="6" name="Rectangle 5"/>
            <p:cNvSpPr/>
            <p:nvPr/>
          </p:nvSpPr>
          <p:spPr>
            <a:xfrm>
              <a:off x="6184488" y="3687248"/>
              <a:ext cx="2949678" cy="27430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0706" y="4797162"/>
              <a:ext cx="183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Affordance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133" y="3687248"/>
            <a:ext cx="2949678" cy="2743051"/>
            <a:chOff x="285133" y="3687248"/>
            <a:chExt cx="2949678" cy="2743051"/>
          </a:xfrm>
        </p:grpSpPr>
        <p:sp>
          <p:nvSpPr>
            <p:cNvPr id="3" name="Rectangle 2"/>
            <p:cNvSpPr/>
            <p:nvPr/>
          </p:nvSpPr>
          <p:spPr>
            <a:xfrm>
              <a:off x="285133" y="3687248"/>
              <a:ext cx="2949678" cy="2743051"/>
            </a:xfrm>
            <a:prstGeom prst="rect">
              <a:avLst/>
            </a:prstGeom>
            <a:solidFill>
              <a:srgbClr val="B779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6568" y="4643274"/>
              <a:ext cx="2289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Interpretation</a:t>
              </a:r>
            </a:p>
            <a:p>
              <a:pPr algn="ctr"/>
              <a:r>
                <a:rPr lang="de-DE" sz="2000" b="1" dirty="0" smtClean="0"/>
                <a:t>(„multi-</a:t>
              </a:r>
              <a:r>
                <a:rPr lang="de-DE" sz="2000" b="1" dirty="0" err="1" smtClean="0"/>
                <a:t>uses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4811" y="3687248"/>
            <a:ext cx="2949678" cy="2743051"/>
            <a:chOff x="3234811" y="3687248"/>
            <a:chExt cx="2949678" cy="2743051"/>
          </a:xfrm>
        </p:grpSpPr>
        <p:sp>
          <p:nvSpPr>
            <p:cNvPr id="5" name="Rectangle 4"/>
            <p:cNvSpPr/>
            <p:nvPr/>
          </p:nvSpPr>
          <p:spPr>
            <a:xfrm>
              <a:off x="3234811" y="3687248"/>
              <a:ext cx="2949678" cy="2743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3783" y="4678569"/>
              <a:ext cx="238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Understanding</a:t>
              </a:r>
            </a:p>
            <a:p>
              <a:pPr algn="ctr"/>
              <a:r>
                <a:rPr lang="de-DE" sz="2000" b="1" dirty="0" smtClean="0"/>
                <a:t>(„in </a:t>
              </a:r>
              <a:r>
                <a:rPr lang="de-DE" sz="2000" b="1" dirty="0" err="1" smtClean="0"/>
                <a:t>context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34165" y="3721684"/>
            <a:ext cx="2802194" cy="2713208"/>
            <a:chOff x="9134165" y="3721684"/>
            <a:chExt cx="2802194" cy="2713208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9178658" y="3677191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928" y="4678569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134165" y="974040"/>
            <a:ext cx="2802194" cy="2713208"/>
            <a:chOff x="9134165" y="974040"/>
            <a:chExt cx="2802194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84548" y="1940228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  <p:sp>
        <p:nvSpPr>
          <p:cNvPr id="36" name="Rectangle 35"/>
          <p:cNvSpPr/>
          <p:nvPr/>
        </p:nvSpPr>
        <p:spPr>
          <a:xfrm>
            <a:off x="285133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84488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184488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5133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34811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9178658" y="3672598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5400000">
            <a:off x="9178658" y="924954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D77E-D706-4733-A5AF-B57423F8F18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677862" y="1349527"/>
          <a:ext cx="5969000" cy="2715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triped Right Arrow 5"/>
          <p:cNvSpPr/>
          <p:nvPr/>
        </p:nvSpPr>
        <p:spPr>
          <a:xfrm>
            <a:off x="6972299" y="1731515"/>
            <a:ext cx="642938" cy="442912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08105" y="1572953"/>
            <a:ext cx="4036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 between objects’ places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(Right, Front, …)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08104" y="2826872"/>
            <a:ext cx="4036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 between objects’ movements (Getting Close, Moving Together, …)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6424" y="347273"/>
            <a:ext cx="7000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Spatial Relations: </a:t>
            </a:r>
            <a:r>
              <a:rPr lang="en-US" sz="28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eSECs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triped Right Arrow 10"/>
          <p:cNvSpPr/>
          <p:nvPr/>
        </p:nvSpPr>
        <p:spPr>
          <a:xfrm>
            <a:off x="6972299" y="3089068"/>
            <a:ext cx="642938" cy="442912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4275770"/>
            <a:ext cx="2428876" cy="1657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loud Callout 13"/>
          <p:cNvSpPr/>
          <p:nvPr/>
        </p:nvSpPr>
        <p:spPr>
          <a:xfrm>
            <a:off x="3731419" y="4325297"/>
            <a:ext cx="2526506" cy="1032516"/>
          </a:xfrm>
          <a:prstGeom prst="cloudCallout">
            <a:avLst>
              <a:gd name="adj1" fmla="val -71526"/>
              <a:gd name="adj2" fmla="val 437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5 is to the right of object 4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9" y="4325297"/>
            <a:ext cx="1547812" cy="123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73" y="4760146"/>
            <a:ext cx="1547812" cy="123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8" y="5434516"/>
            <a:ext cx="1547812" cy="123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Cloud Callout 18"/>
          <p:cNvSpPr/>
          <p:nvPr/>
        </p:nvSpPr>
        <p:spPr>
          <a:xfrm>
            <a:off x="5181598" y="4900605"/>
            <a:ext cx="2526506" cy="1032516"/>
          </a:xfrm>
          <a:prstGeom prst="cloudCallout">
            <a:avLst>
              <a:gd name="adj1" fmla="val -54561"/>
              <a:gd name="adj2" fmla="val 5485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 is getting close to object 4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22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1" grpId="0" animBg="1"/>
      <p:bldP spid="14" grpId="0" animBg="1"/>
      <p:bldP spid="14" grpId="1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Scroll 3"/>
          <p:cNvSpPr/>
          <p:nvPr/>
        </p:nvSpPr>
        <p:spPr>
          <a:xfrm>
            <a:off x="8005646" y="257175"/>
            <a:ext cx="3364856" cy="6429375"/>
          </a:xfrm>
          <a:prstGeom prst="verticalScroll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Not-touch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Above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Bw: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Surround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------------------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 + T = To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+ T = Bo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Ar + T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N-Ar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Ar – {ArT}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7233" y="300990"/>
            <a:ext cx="3773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Spatial Relations 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495D-55CD-4092-9550-73A1B4EC48CA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3723" y="1514158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Spatial Relations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Vertical Scroll 15"/>
          <p:cNvSpPr/>
          <p:nvPr/>
        </p:nvSpPr>
        <p:spPr>
          <a:xfrm>
            <a:off x="835812" y="2259020"/>
            <a:ext cx="2924391" cy="3583119"/>
          </a:xfrm>
          <a:prstGeom prst="verticalScroll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GC: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Getting Close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Moving Apart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 Together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Halt Together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FMT: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Fixed Mobile Together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05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D77E-D706-4733-A5AF-B57423F8F18B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447" y="184060"/>
            <a:ext cx="9321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certain transitions are possible: This creates a context-free grammar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2935" y="1586346"/>
            <a:ext cx="18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Stir by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Spoon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7799" y="3883994"/>
            <a:ext cx="16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 on Top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52449" y="1444611"/>
            <a:ext cx="126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Hit, Flick, Poke, Rub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937747" y="4060920"/>
            <a:ext cx="195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 by a Pencil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2174080" y="1509421"/>
            <a:ext cx="3583781" cy="2286814"/>
            <a:chOff x="2174080" y="1509421"/>
            <a:chExt cx="3583781" cy="2286814"/>
          </a:xfrm>
        </p:grpSpPr>
        <p:grpSp>
          <p:nvGrpSpPr>
            <p:cNvPr id="78" name="Group 77"/>
            <p:cNvGrpSpPr/>
            <p:nvPr/>
          </p:nvGrpSpPr>
          <p:grpSpPr>
            <a:xfrm>
              <a:off x="2174080" y="1509421"/>
              <a:ext cx="2878932" cy="2062587"/>
              <a:chOff x="757238" y="1263392"/>
              <a:chExt cx="2878932" cy="206258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757238" y="1294654"/>
                <a:ext cx="77152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M):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 P):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 S):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(P, S):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P):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S):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Left Bracket 79"/>
              <p:cNvSpPr/>
              <p:nvPr/>
            </p:nvSpPr>
            <p:spPr>
              <a:xfrm>
                <a:off x="1614488" y="1263393"/>
                <a:ext cx="385762" cy="2031325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ight Bracket 80"/>
              <p:cNvSpPr/>
              <p:nvPr/>
            </p:nvSpPr>
            <p:spPr>
              <a:xfrm>
                <a:off x="3236120" y="1263392"/>
                <a:ext cx="400050" cy="2031325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Text Box 10"/>
              <p:cNvSpPr txBox="1">
                <a:spLocks noChangeArrowheads="1"/>
              </p:cNvSpPr>
              <p:nvPr/>
            </p:nvSpPr>
            <p:spPr bwMode="auto">
              <a:xfrm>
                <a:off x="1764506" y="1371600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T   T   T   T    N</a:t>
                </a:r>
                <a:endParaRPr lang="de-DE" altLang="en-US" sz="1400" dirty="0"/>
              </a:p>
            </p:txBody>
          </p:sp>
          <p:sp>
            <p:nvSpPr>
              <p:cNvPr id="83" name="Text Box 10"/>
              <p:cNvSpPr txBox="1">
                <a:spLocks noChangeArrowheads="1"/>
              </p:cNvSpPr>
              <p:nvPr/>
            </p:nvSpPr>
            <p:spPr bwMode="auto">
              <a:xfrm>
                <a:off x="1757362" y="1633695"/>
                <a:ext cx="18788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   N  N   N</a:t>
                </a:r>
                <a:endParaRPr lang="de-DE" altLang="en-US" sz="1400" dirty="0"/>
              </a:p>
            </p:txBody>
          </p:sp>
          <p:sp>
            <p:nvSpPr>
              <p:cNvPr id="84" name="Text Box 10"/>
              <p:cNvSpPr txBox="1">
                <a:spLocks noChangeArrowheads="1"/>
              </p:cNvSpPr>
              <p:nvPr/>
            </p:nvSpPr>
            <p:spPr bwMode="auto">
              <a:xfrm>
                <a:off x="1764506" y="2003997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T   T   N   N</a:t>
                </a:r>
                <a:endParaRPr lang="de-DE" altLang="en-US" sz="1400" dirty="0"/>
              </a:p>
            </p:txBody>
          </p:sp>
          <p:sp>
            <p:nvSpPr>
              <p:cNvPr id="85" name="Text Box 10"/>
              <p:cNvSpPr txBox="1">
                <a:spLocks noChangeArrowheads="1"/>
              </p:cNvSpPr>
              <p:nvPr/>
            </p:nvSpPr>
            <p:spPr bwMode="auto">
              <a:xfrm>
                <a:off x="1764506" y="2310317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   T   T   T</a:t>
                </a:r>
                <a:endParaRPr lang="de-DE" altLang="en-US" sz="1400" dirty="0"/>
              </a:p>
            </p:txBody>
          </p:sp>
          <p:sp>
            <p:nvSpPr>
              <p:cNvPr id="86" name="Text Box 10"/>
              <p:cNvSpPr txBox="1">
                <a:spLocks noChangeArrowheads="1"/>
              </p:cNvSpPr>
              <p:nvPr/>
            </p:nvSpPr>
            <p:spPr bwMode="auto">
              <a:xfrm>
                <a:off x="1757363" y="2616637"/>
                <a:ext cx="17716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   N   N  N</a:t>
                </a:r>
                <a:endParaRPr lang="de-DE" altLang="en-US" sz="1400" dirty="0"/>
              </a:p>
            </p:txBody>
          </p:sp>
          <p:sp>
            <p:nvSpPr>
              <p:cNvPr id="87" name="Text Box 10"/>
              <p:cNvSpPr txBox="1">
                <a:spLocks noChangeArrowheads="1"/>
              </p:cNvSpPr>
              <p:nvPr/>
            </p:nvSpPr>
            <p:spPr bwMode="auto">
              <a:xfrm>
                <a:off x="1757363" y="2972406"/>
                <a:ext cx="17716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N   N   N  N</a:t>
                </a:r>
                <a:endParaRPr lang="de-DE" altLang="en-US" sz="1400" dirty="0"/>
              </a:p>
            </p:txBody>
          </p:sp>
        </p:grpSp>
        <p:sp>
          <p:nvSpPr>
            <p:cNvPr id="110" name="Text Box 34"/>
            <p:cNvSpPr txBox="1">
              <a:spLocks noChangeArrowheads="1"/>
            </p:cNvSpPr>
            <p:nvPr/>
          </p:nvSpPr>
          <p:spPr bwMode="auto">
            <a:xfrm>
              <a:off x="4995861" y="3488458"/>
              <a:ext cx="76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 smtClean="0"/>
                <a:t>6x6</a:t>
              </a:r>
              <a:endParaRPr lang="de-DE" altLang="en-US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174080" y="3834103"/>
            <a:ext cx="3595686" cy="2310224"/>
            <a:chOff x="2174080" y="3834103"/>
            <a:chExt cx="3595686" cy="2310224"/>
          </a:xfrm>
        </p:grpSpPr>
        <p:grpSp>
          <p:nvGrpSpPr>
            <p:cNvPr id="99" name="Group 98"/>
            <p:cNvGrpSpPr/>
            <p:nvPr/>
          </p:nvGrpSpPr>
          <p:grpSpPr>
            <a:xfrm>
              <a:off x="2174080" y="3834103"/>
              <a:ext cx="2878932" cy="2062587"/>
              <a:chOff x="757238" y="1263392"/>
              <a:chExt cx="2878932" cy="206258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757238" y="1294654"/>
                <a:ext cx="77152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M):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 P):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 S):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(P, S):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P):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S):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Left Bracket 100"/>
              <p:cNvSpPr/>
              <p:nvPr/>
            </p:nvSpPr>
            <p:spPr>
              <a:xfrm>
                <a:off x="1614488" y="1263393"/>
                <a:ext cx="385762" cy="2031325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ight Bracket 101"/>
              <p:cNvSpPr/>
              <p:nvPr/>
            </p:nvSpPr>
            <p:spPr>
              <a:xfrm>
                <a:off x="3236120" y="1263392"/>
                <a:ext cx="400050" cy="2031325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Text Box 10"/>
              <p:cNvSpPr txBox="1">
                <a:spLocks noChangeArrowheads="1"/>
              </p:cNvSpPr>
              <p:nvPr/>
            </p:nvSpPr>
            <p:spPr bwMode="auto">
              <a:xfrm>
                <a:off x="1764506" y="1371600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T   T   T   N   N</a:t>
                </a:r>
                <a:endParaRPr lang="de-DE" altLang="en-US" sz="1400" dirty="0"/>
              </a:p>
            </p:txBody>
          </p:sp>
          <p:sp>
            <p:nvSpPr>
              <p:cNvPr id="104" name="Text Box 10"/>
              <p:cNvSpPr txBox="1">
                <a:spLocks noChangeArrowheads="1"/>
              </p:cNvSpPr>
              <p:nvPr/>
            </p:nvSpPr>
            <p:spPr bwMode="auto">
              <a:xfrm>
                <a:off x="1757362" y="1633695"/>
                <a:ext cx="18788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   N  N   N</a:t>
                </a:r>
                <a:endParaRPr lang="de-DE" altLang="en-US" sz="1400" dirty="0"/>
              </a:p>
            </p:txBody>
          </p:sp>
          <p:sp>
            <p:nvSpPr>
              <p:cNvPr id="105" name="Text Box 10"/>
              <p:cNvSpPr txBox="1">
                <a:spLocks noChangeArrowheads="1"/>
              </p:cNvSpPr>
              <p:nvPr/>
            </p:nvSpPr>
            <p:spPr bwMode="auto">
              <a:xfrm>
                <a:off x="1764506" y="2003997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T   T   N   T</a:t>
                </a:r>
                <a:endParaRPr lang="de-DE" altLang="en-US" sz="1400" dirty="0"/>
              </a:p>
            </p:txBody>
          </p:sp>
          <p:sp>
            <p:nvSpPr>
              <p:cNvPr id="106" name="Text Box 10"/>
              <p:cNvSpPr txBox="1">
                <a:spLocks noChangeArrowheads="1"/>
              </p:cNvSpPr>
              <p:nvPr/>
            </p:nvSpPr>
            <p:spPr bwMode="auto">
              <a:xfrm>
                <a:off x="1764506" y="2310317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   T   T   T</a:t>
                </a:r>
                <a:endParaRPr lang="de-DE" altLang="en-US" sz="1400" dirty="0"/>
              </a:p>
            </p:txBody>
          </p:sp>
          <p:sp>
            <p:nvSpPr>
              <p:cNvPr id="107" name="Text Box 10"/>
              <p:cNvSpPr txBox="1">
                <a:spLocks noChangeArrowheads="1"/>
              </p:cNvSpPr>
              <p:nvPr/>
            </p:nvSpPr>
            <p:spPr bwMode="auto">
              <a:xfrm>
                <a:off x="1757363" y="2616637"/>
                <a:ext cx="17716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   N   N  N</a:t>
                </a:r>
                <a:endParaRPr lang="de-DE" altLang="en-US" sz="1400" dirty="0"/>
              </a:p>
            </p:txBody>
          </p:sp>
          <p:sp>
            <p:nvSpPr>
              <p:cNvPr id="108" name="Text Box 10"/>
              <p:cNvSpPr txBox="1">
                <a:spLocks noChangeArrowheads="1"/>
              </p:cNvSpPr>
              <p:nvPr/>
            </p:nvSpPr>
            <p:spPr bwMode="auto">
              <a:xfrm>
                <a:off x="1757363" y="2972406"/>
                <a:ext cx="17716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N   N   N  N</a:t>
                </a:r>
                <a:endParaRPr lang="de-DE" altLang="en-US" sz="1400" dirty="0"/>
              </a:p>
            </p:txBody>
          </p:sp>
        </p:grpSp>
        <p:sp>
          <p:nvSpPr>
            <p:cNvPr id="111" name="Text Box 34"/>
            <p:cNvSpPr txBox="1">
              <a:spLocks noChangeArrowheads="1"/>
            </p:cNvSpPr>
            <p:nvPr/>
          </p:nvSpPr>
          <p:spPr bwMode="auto">
            <a:xfrm>
              <a:off x="5007766" y="5836550"/>
              <a:ext cx="76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 smtClean="0"/>
                <a:t>6x6</a:t>
              </a:r>
              <a:endParaRPr lang="de-DE" altLang="en-US" sz="1400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808118" y="1479036"/>
            <a:ext cx="2878931" cy="2253504"/>
            <a:chOff x="7808118" y="1479036"/>
            <a:chExt cx="2878931" cy="2253504"/>
          </a:xfrm>
        </p:grpSpPr>
        <p:grpSp>
          <p:nvGrpSpPr>
            <p:cNvPr id="66" name="Group 65"/>
            <p:cNvGrpSpPr/>
            <p:nvPr/>
          </p:nvGrpSpPr>
          <p:grpSpPr>
            <a:xfrm>
              <a:off x="7808118" y="1479036"/>
              <a:ext cx="2878931" cy="2062586"/>
              <a:chOff x="757238" y="1263393"/>
              <a:chExt cx="2878931" cy="2062586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757238" y="1294654"/>
                <a:ext cx="77152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M):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 P):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 S):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(P, S):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P):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S):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Left Bracket 67"/>
              <p:cNvSpPr/>
              <p:nvPr/>
            </p:nvSpPr>
            <p:spPr>
              <a:xfrm>
                <a:off x="1614488" y="1263393"/>
                <a:ext cx="385762" cy="2031325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Right Bracket 68"/>
              <p:cNvSpPr/>
              <p:nvPr/>
            </p:nvSpPr>
            <p:spPr>
              <a:xfrm>
                <a:off x="2364581" y="1279021"/>
                <a:ext cx="400050" cy="2031325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Text Box 10"/>
              <p:cNvSpPr txBox="1">
                <a:spLocks noChangeArrowheads="1"/>
              </p:cNvSpPr>
              <p:nvPr/>
            </p:nvSpPr>
            <p:spPr bwMode="auto">
              <a:xfrm>
                <a:off x="1764506" y="1371600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T   N</a:t>
                </a:r>
                <a:endParaRPr lang="de-DE" altLang="en-US" sz="1400" dirty="0"/>
              </a:p>
            </p:txBody>
          </p:sp>
          <p:sp>
            <p:nvSpPr>
              <p:cNvPr id="71" name="Text Box 10"/>
              <p:cNvSpPr txBox="1">
                <a:spLocks noChangeArrowheads="1"/>
              </p:cNvSpPr>
              <p:nvPr/>
            </p:nvSpPr>
            <p:spPr bwMode="auto">
              <a:xfrm>
                <a:off x="1757362" y="1633695"/>
                <a:ext cx="18788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</a:t>
                </a:r>
                <a:endParaRPr lang="de-DE" altLang="en-US" sz="1400" dirty="0"/>
              </a:p>
            </p:txBody>
          </p:sp>
          <p:sp>
            <p:nvSpPr>
              <p:cNvPr id="72" name="Text Box 10"/>
              <p:cNvSpPr txBox="1">
                <a:spLocks noChangeArrowheads="1"/>
              </p:cNvSpPr>
              <p:nvPr/>
            </p:nvSpPr>
            <p:spPr bwMode="auto">
              <a:xfrm>
                <a:off x="1764506" y="2003997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</a:t>
                </a:r>
                <a:endParaRPr lang="de-DE" altLang="en-US" sz="1400" dirty="0"/>
              </a:p>
            </p:txBody>
          </p:sp>
          <p:sp>
            <p:nvSpPr>
              <p:cNvPr id="73" name="Text Box 10"/>
              <p:cNvSpPr txBox="1">
                <a:spLocks noChangeArrowheads="1"/>
              </p:cNvSpPr>
              <p:nvPr/>
            </p:nvSpPr>
            <p:spPr bwMode="auto">
              <a:xfrm>
                <a:off x="1764506" y="2310317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</a:t>
                </a:r>
                <a:endParaRPr lang="de-DE" altLang="en-US" sz="1400" dirty="0"/>
              </a:p>
            </p:txBody>
          </p:sp>
          <p:sp>
            <p:nvSpPr>
              <p:cNvPr id="74" name="Text Box 10"/>
              <p:cNvSpPr txBox="1">
                <a:spLocks noChangeArrowheads="1"/>
              </p:cNvSpPr>
              <p:nvPr/>
            </p:nvSpPr>
            <p:spPr bwMode="auto">
              <a:xfrm>
                <a:off x="1757363" y="2616637"/>
                <a:ext cx="17716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</a:t>
                </a:r>
                <a:endParaRPr lang="de-DE" altLang="en-US" sz="1400" dirty="0"/>
              </a:p>
            </p:txBody>
          </p:sp>
          <p:sp>
            <p:nvSpPr>
              <p:cNvPr id="75" name="Text Box 10"/>
              <p:cNvSpPr txBox="1">
                <a:spLocks noChangeArrowheads="1"/>
              </p:cNvSpPr>
              <p:nvPr/>
            </p:nvSpPr>
            <p:spPr bwMode="auto">
              <a:xfrm>
                <a:off x="1757363" y="2972406"/>
                <a:ext cx="17716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N</a:t>
                </a:r>
                <a:endParaRPr lang="de-DE" altLang="en-US" sz="1400" dirty="0"/>
              </a:p>
            </p:txBody>
          </p:sp>
        </p:grpSp>
        <p:sp>
          <p:nvSpPr>
            <p:cNvPr id="112" name="Text Box 34"/>
            <p:cNvSpPr txBox="1">
              <a:spLocks noChangeArrowheads="1"/>
            </p:cNvSpPr>
            <p:nvPr/>
          </p:nvSpPr>
          <p:spPr bwMode="auto">
            <a:xfrm>
              <a:off x="9761934" y="3424763"/>
              <a:ext cx="76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 smtClean="0"/>
                <a:t>6x3</a:t>
              </a:r>
              <a:endParaRPr lang="de-DE" altLang="en-US" sz="1400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7808118" y="3952297"/>
            <a:ext cx="3899773" cy="2277868"/>
            <a:chOff x="7808118" y="3952297"/>
            <a:chExt cx="3899773" cy="2277868"/>
          </a:xfrm>
        </p:grpSpPr>
        <p:grpSp>
          <p:nvGrpSpPr>
            <p:cNvPr id="65" name="Group 64"/>
            <p:cNvGrpSpPr/>
            <p:nvPr/>
          </p:nvGrpSpPr>
          <p:grpSpPr>
            <a:xfrm>
              <a:off x="7808118" y="3952297"/>
              <a:ext cx="3388602" cy="2048284"/>
              <a:chOff x="757238" y="1277695"/>
              <a:chExt cx="2751390" cy="204828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757238" y="1294654"/>
                <a:ext cx="77152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M):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 P):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(M, S):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(P, S):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P):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(H, S):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eft Bracket 49"/>
              <p:cNvSpPr/>
              <p:nvPr/>
            </p:nvSpPr>
            <p:spPr>
              <a:xfrm>
                <a:off x="1481638" y="1277695"/>
                <a:ext cx="385762" cy="2031325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Right Bracket 50"/>
              <p:cNvSpPr/>
              <p:nvPr/>
            </p:nvSpPr>
            <p:spPr>
              <a:xfrm>
                <a:off x="2966329" y="1294653"/>
                <a:ext cx="400050" cy="2031325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10"/>
              <p:cNvSpPr txBox="1">
                <a:spLocks noChangeArrowheads="1"/>
              </p:cNvSpPr>
              <p:nvPr/>
            </p:nvSpPr>
            <p:spPr bwMode="auto">
              <a:xfrm>
                <a:off x="1636965" y="1390279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T   T   T   T   T   N</a:t>
                </a:r>
                <a:endParaRPr lang="de-DE" altLang="en-US" sz="1400" dirty="0"/>
              </a:p>
            </p:txBody>
          </p:sp>
          <p:sp>
            <p:nvSpPr>
              <p:cNvPr id="59" name="Text Box 10"/>
              <p:cNvSpPr txBox="1">
                <a:spLocks noChangeArrowheads="1"/>
              </p:cNvSpPr>
              <p:nvPr/>
            </p:nvSpPr>
            <p:spPr bwMode="auto">
              <a:xfrm>
                <a:off x="1629821" y="1652374"/>
                <a:ext cx="18788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N   N  N  T   T</a:t>
                </a:r>
                <a:endParaRPr lang="de-DE" altLang="en-US" sz="1400" dirty="0"/>
              </a:p>
            </p:txBody>
          </p:sp>
          <p:sp>
            <p:nvSpPr>
              <p:cNvPr id="60" name="Text Box 10"/>
              <p:cNvSpPr txBox="1">
                <a:spLocks noChangeArrowheads="1"/>
              </p:cNvSpPr>
              <p:nvPr/>
            </p:nvSpPr>
            <p:spPr bwMode="auto">
              <a:xfrm>
                <a:off x="1636965" y="2022676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   T   N  N   N</a:t>
                </a:r>
                <a:endParaRPr lang="de-DE" altLang="en-US" sz="1400" dirty="0"/>
              </a:p>
            </p:txBody>
          </p:sp>
          <p:sp>
            <p:nvSpPr>
              <p:cNvPr id="61" name="Text Box 10"/>
              <p:cNvSpPr txBox="1">
                <a:spLocks noChangeArrowheads="1"/>
              </p:cNvSpPr>
              <p:nvPr/>
            </p:nvSpPr>
            <p:spPr bwMode="auto">
              <a:xfrm>
                <a:off x="1636965" y="2328996"/>
                <a:ext cx="16502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   </a:t>
                </a:r>
                <a:r>
                  <a:rPr lang="de-DE" altLang="en-US" sz="1400" dirty="0"/>
                  <a:t>T</a:t>
                </a:r>
                <a:r>
                  <a:rPr lang="de-DE" altLang="en-US" sz="1400" dirty="0" smtClean="0"/>
                  <a:t>   N  N   N   </a:t>
                </a:r>
                <a:endParaRPr lang="de-DE" altLang="en-US" sz="1400" dirty="0"/>
              </a:p>
            </p:txBody>
          </p:sp>
          <p:sp>
            <p:nvSpPr>
              <p:cNvPr id="62" name="Text Box 10"/>
              <p:cNvSpPr txBox="1">
                <a:spLocks noChangeArrowheads="1"/>
              </p:cNvSpPr>
              <p:nvPr/>
            </p:nvSpPr>
            <p:spPr bwMode="auto">
              <a:xfrm>
                <a:off x="1629822" y="2635316"/>
                <a:ext cx="17716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N   N   N  N   N</a:t>
                </a:r>
                <a:endParaRPr lang="de-DE" altLang="en-US" sz="1400" dirty="0"/>
              </a:p>
            </p:txBody>
          </p:sp>
          <p:sp>
            <p:nvSpPr>
              <p:cNvPr id="63" name="Text Box 10"/>
              <p:cNvSpPr txBox="1">
                <a:spLocks noChangeArrowheads="1"/>
              </p:cNvSpPr>
              <p:nvPr/>
            </p:nvSpPr>
            <p:spPr bwMode="auto">
              <a:xfrm>
                <a:off x="1629822" y="2991085"/>
                <a:ext cx="17716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 smtClean="0"/>
                  <a:t>U   U   U   N   N  N   N</a:t>
                </a:r>
                <a:endParaRPr lang="de-DE" altLang="en-US" sz="1400" dirty="0"/>
              </a:p>
            </p:txBody>
          </p:sp>
        </p:grpSp>
        <p:sp>
          <p:nvSpPr>
            <p:cNvPr id="113" name="Text Box 34"/>
            <p:cNvSpPr txBox="1">
              <a:spLocks noChangeArrowheads="1"/>
            </p:cNvSpPr>
            <p:nvPr/>
          </p:nvSpPr>
          <p:spPr bwMode="auto">
            <a:xfrm>
              <a:off x="10945891" y="5922388"/>
              <a:ext cx="76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6x7</a:t>
              </a:r>
            </a:p>
          </p:txBody>
        </p:sp>
      </p:grpSp>
      <p:sp>
        <p:nvSpPr>
          <p:cNvPr id="119" name="Rectangle 135"/>
          <p:cNvSpPr>
            <a:spLocks noChangeArrowheads="1"/>
          </p:cNvSpPr>
          <p:nvPr/>
        </p:nvSpPr>
        <p:spPr bwMode="auto">
          <a:xfrm>
            <a:off x="3252603" y="1617629"/>
            <a:ext cx="192209" cy="1830109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20" name="Rectangle 135"/>
          <p:cNvSpPr>
            <a:spLocks noChangeArrowheads="1"/>
          </p:cNvSpPr>
          <p:nvPr/>
        </p:nvSpPr>
        <p:spPr bwMode="auto">
          <a:xfrm>
            <a:off x="3218754" y="3946074"/>
            <a:ext cx="192209" cy="1830109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21" name="Rectangle 135"/>
          <p:cNvSpPr>
            <a:spLocks noChangeArrowheads="1"/>
          </p:cNvSpPr>
          <p:nvPr/>
        </p:nvSpPr>
        <p:spPr bwMode="auto">
          <a:xfrm>
            <a:off x="8891587" y="1632574"/>
            <a:ext cx="192209" cy="1830109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22" name="Rectangle 135"/>
          <p:cNvSpPr>
            <a:spLocks noChangeArrowheads="1"/>
          </p:cNvSpPr>
          <p:nvPr/>
        </p:nvSpPr>
        <p:spPr bwMode="auto">
          <a:xfrm>
            <a:off x="8931088" y="4075841"/>
            <a:ext cx="192209" cy="1830109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23" name="Rectangle 135"/>
          <p:cNvSpPr>
            <a:spLocks noChangeArrowheads="1"/>
          </p:cNvSpPr>
          <p:nvPr/>
        </p:nvSpPr>
        <p:spPr bwMode="auto">
          <a:xfrm>
            <a:off x="3514540" y="1595271"/>
            <a:ext cx="192209" cy="1830109"/>
          </a:xfrm>
          <a:prstGeom prst="rect">
            <a:avLst/>
          </a:prstGeom>
          <a:solidFill>
            <a:srgbClr val="92D05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25" name="Rectangle 135"/>
          <p:cNvSpPr>
            <a:spLocks noChangeArrowheads="1"/>
          </p:cNvSpPr>
          <p:nvPr/>
        </p:nvSpPr>
        <p:spPr bwMode="auto">
          <a:xfrm>
            <a:off x="3510970" y="3948383"/>
            <a:ext cx="192209" cy="1830109"/>
          </a:xfrm>
          <a:prstGeom prst="rect">
            <a:avLst/>
          </a:prstGeom>
          <a:solidFill>
            <a:srgbClr val="92D05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26" name="Rectangle 135"/>
          <p:cNvSpPr>
            <a:spLocks noChangeArrowheads="1"/>
          </p:cNvSpPr>
          <p:nvPr/>
        </p:nvSpPr>
        <p:spPr bwMode="auto">
          <a:xfrm>
            <a:off x="9123576" y="1617629"/>
            <a:ext cx="192209" cy="1830109"/>
          </a:xfrm>
          <a:prstGeom prst="rect">
            <a:avLst/>
          </a:prstGeom>
          <a:solidFill>
            <a:srgbClr val="92D05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27" name="Rectangle 135"/>
          <p:cNvSpPr>
            <a:spLocks noChangeArrowheads="1"/>
          </p:cNvSpPr>
          <p:nvPr/>
        </p:nvSpPr>
        <p:spPr bwMode="auto">
          <a:xfrm>
            <a:off x="9223688" y="4075841"/>
            <a:ext cx="192209" cy="1830109"/>
          </a:xfrm>
          <a:prstGeom prst="rect">
            <a:avLst/>
          </a:prstGeom>
          <a:solidFill>
            <a:srgbClr val="92D05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28" name="Rectangle 135"/>
          <p:cNvSpPr>
            <a:spLocks noChangeArrowheads="1"/>
          </p:cNvSpPr>
          <p:nvPr/>
        </p:nvSpPr>
        <p:spPr bwMode="auto">
          <a:xfrm>
            <a:off x="3792475" y="1617629"/>
            <a:ext cx="192209" cy="1830109"/>
          </a:xfrm>
          <a:prstGeom prst="rect">
            <a:avLst/>
          </a:prstGeom>
          <a:solidFill>
            <a:srgbClr val="00B0F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29" name="Rectangle 135"/>
          <p:cNvSpPr>
            <a:spLocks noChangeArrowheads="1"/>
          </p:cNvSpPr>
          <p:nvPr/>
        </p:nvSpPr>
        <p:spPr bwMode="auto">
          <a:xfrm>
            <a:off x="3788565" y="3942311"/>
            <a:ext cx="192209" cy="1830109"/>
          </a:xfrm>
          <a:prstGeom prst="rect">
            <a:avLst/>
          </a:prstGeom>
          <a:solidFill>
            <a:srgbClr val="00B0F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0" name="Rectangle 135"/>
          <p:cNvSpPr>
            <a:spLocks noChangeArrowheads="1"/>
          </p:cNvSpPr>
          <p:nvPr/>
        </p:nvSpPr>
        <p:spPr bwMode="auto">
          <a:xfrm>
            <a:off x="9415461" y="1630108"/>
            <a:ext cx="192209" cy="1830109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1" name="Rectangle 135"/>
          <p:cNvSpPr>
            <a:spLocks noChangeArrowheads="1"/>
          </p:cNvSpPr>
          <p:nvPr/>
        </p:nvSpPr>
        <p:spPr bwMode="auto">
          <a:xfrm>
            <a:off x="4053222" y="1610028"/>
            <a:ext cx="192209" cy="1830109"/>
          </a:xfrm>
          <a:prstGeom prst="rect">
            <a:avLst/>
          </a:prstGeom>
          <a:solidFill>
            <a:srgbClr val="7030A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2" name="Rectangle 135"/>
          <p:cNvSpPr>
            <a:spLocks noChangeArrowheads="1"/>
          </p:cNvSpPr>
          <p:nvPr/>
        </p:nvSpPr>
        <p:spPr bwMode="auto">
          <a:xfrm>
            <a:off x="4050837" y="3934710"/>
            <a:ext cx="192209" cy="1830109"/>
          </a:xfrm>
          <a:prstGeom prst="rect">
            <a:avLst/>
          </a:prstGeom>
          <a:solidFill>
            <a:srgbClr val="7030A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3" name="Rectangle 135"/>
          <p:cNvSpPr>
            <a:spLocks noChangeArrowheads="1"/>
          </p:cNvSpPr>
          <p:nvPr/>
        </p:nvSpPr>
        <p:spPr bwMode="auto">
          <a:xfrm>
            <a:off x="4308868" y="1642935"/>
            <a:ext cx="192209" cy="1830109"/>
          </a:xfrm>
          <a:prstGeom prst="rect">
            <a:avLst/>
          </a:prstGeom>
          <a:solidFill>
            <a:srgbClr val="00B050">
              <a:alpha val="50195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4" name="Rectangle 135"/>
          <p:cNvSpPr>
            <a:spLocks noChangeArrowheads="1"/>
          </p:cNvSpPr>
          <p:nvPr/>
        </p:nvSpPr>
        <p:spPr bwMode="auto">
          <a:xfrm>
            <a:off x="9501859" y="4035319"/>
            <a:ext cx="192209" cy="1830109"/>
          </a:xfrm>
          <a:prstGeom prst="rect">
            <a:avLst/>
          </a:prstGeom>
          <a:solidFill>
            <a:schemeClr val="bg1">
              <a:lumMod val="50000"/>
              <a:alpha val="49804"/>
            </a:scheme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5" name="Rectangle 135"/>
          <p:cNvSpPr>
            <a:spLocks noChangeArrowheads="1"/>
          </p:cNvSpPr>
          <p:nvPr/>
        </p:nvSpPr>
        <p:spPr bwMode="auto">
          <a:xfrm>
            <a:off x="4306712" y="3938269"/>
            <a:ext cx="192209" cy="1830109"/>
          </a:xfrm>
          <a:prstGeom prst="rect">
            <a:avLst/>
          </a:prstGeom>
          <a:solidFill>
            <a:srgbClr val="FF33CC">
              <a:alpha val="49804"/>
            </a:srgbClr>
          </a:solidFill>
          <a:ln>
            <a:noFill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9403892" y="1637375"/>
            <a:ext cx="192209" cy="18301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>
            <a:off x="4302054" y="1660193"/>
            <a:ext cx="192209" cy="18301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>
            <a:off x="9487552" y="4048877"/>
            <a:ext cx="192209" cy="18301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39" name="Rectangle 138"/>
          <p:cNvSpPr>
            <a:spLocks noChangeArrowheads="1"/>
          </p:cNvSpPr>
          <p:nvPr/>
        </p:nvSpPr>
        <p:spPr bwMode="auto">
          <a:xfrm>
            <a:off x="4297914" y="3934709"/>
            <a:ext cx="192209" cy="18301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3" y="4247656"/>
            <a:ext cx="1771685" cy="1517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1" y="1955678"/>
            <a:ext cx="1779435" cy="1562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66" y="2136774"/>
            <a:ext cx="1682395" cy="1459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02" y="4441596"/>
            <a:ext cx="1862335" cy="13949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/>
          <p:cNvSpPr/>
          <p:nvPr/>
        </p:nvSpPr>
        <p:spPr>
          <a:xfrm>
            <a:off x="10071998" y="-11197"/>
            <a:ext cx="2120002" cy="2487707"/>
          </a:xfrm>
          <a:prstGeom prst="rect">
            <a:avLst/>
          </a:prstGeom>
          <a:solidFill>
            <a:srgbClr val="FF99CC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b="1" dirty="0" smtClean="0">
                <a:solidFill>
                  <a:schemeClr val="tx1"/>
                </a:solidFill>
              </a:rPr>
              <a:t>Grammar Rules</a:t>
            </a: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solidFill>
                  <a:schemeClr val="tx1"/>
                </a:solidFill>
              </a:rPr>
              <a:t>1) </a:t>
            </a:r>
            <a:r>
              <a:rPr lang="en-US" sz="1400" dirty="0" smtClean="0">
                <a:solidFill>
                  <a:schemeClr val="tx1"/>
                </a:solidFill>
              </a:rPr>
              <a:t>UUUUUU -&gt; TUUUUU</a:t>
            </a: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solidFill>
                  <a:schemeClr val="tx1"/>
                </a:solidFill>
              </a:rPr>
              <a:t>2) </a:t>
            </a:r>
            <a:r>
              <a:rPr lang="en-US" sz="1400" dirty="0" smtClean="0">
                <a:solidFill>
                  <a:schemeClr val="tx1"/>
                </a:solidFill>
              </a:rPr>
              <a:t>TUUUUU -&gt; TUTUUN | NUUUUU |TNUUNU</a:t>
            </a: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solidFill>
                  <a:schemeClr val="tx1"/>
                </a:solidFill>
              </a:rPr>
              <a:t>3) </a:t>
            </a:r>
            <a:r>
              <a:rPr lang="en-US" sz="1400" dirty="0" smtClean="0">
                <a:solidFill>
                  <a:schemeClr val="tx1"/>
                </a:solidFill>
              </a:rPr>
              <a:t>TUTUUN –&gt; TNTTNN</a:t>
            </a: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solidFill>
                  <a:schemeClr val="tx1"/>
                </a:solidFill>
              </a:rPr>
              <a:t>4) </a:t>
            </a:r>
            <a:r>
              <a:rPr lang="en-US" sz="1400" dirty="0" smtClean="0">
                <a:solidFill>
                  <a:schemeClr val="tx1"/>
                </a:solidFill>
              </a:rPr>
              <a:t>TNTTNN -&gt; NNNTNN | TNNTNN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0041" y="6332590"/>
            <a:ext cx="503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U: Undefined, T: Touching, N: Not touching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14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 animBg="1"/>
      <p:bldP spid="123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363" y="528638"/>
            <a:ext cx="491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Definitions of Object’s Roles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D77E-D706-4733-A5AF-B57423F8F18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14362" y="1243013"/>
          <a:ext cx="4014787" cy="509363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80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4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0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1828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that performs the action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0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1828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which is directly in contact with the hand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73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from which the main object separates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0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Secondary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28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18288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to which the main object joins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1264958"/>
            <a:ext cx="2643188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44" y="2624792"/>
            <a:ext cx="2643188" cy="21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38" y="3810654"/>
            <a:ext cx="2643188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Oval 10"/>
          <p:cNvSpPr/>
          <p:nvPr/>
        </p:nvSpPr>
        <p:spPr>
          <a:xfrm>
            <a:off x="6572251" y="1438931"/>
            <a:ext cx="528638" cy="447019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61697" y="2994214"/>
            <a:ext cx="582216" cy="63481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28384" y="3998447"/>
            <a:ext cx="2030016" cy="178799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01025" y="1557338"/>
            <a:ext cx="19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 (M)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04709" y="3041083"/>
            <a:ext cx="198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Primary Object (P)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72726" y="4739343"/>
            <a:ext cx="181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Object (S)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8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020346" y="1397285"/>
            <a:ext cx="5267493" cy="3820813"/>
            <a:chOff x="9051239" y="974040"/>
            <a:chExt cx="2885120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51239" y="2056961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66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8663" y="511709"/>
            <a:ext cx="10101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Comparison in a Cutting Action Between SEC and ESEC frameworks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D77E-D706-4733-A5AF-B57423F8F18B}" type="slidenum">
              <a:rPr lang="en-US" smtClean="0"/>
              <a:t>30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615418" y="1199693"/>
            <a:ext cx="7056120" cy="1856901"/>
            <a:chOff x="0" y="0"/>
            <a:chExt cx="6703808" cy="2146303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92225" cy="114226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10" y="0"/>
              <a:ext cx="1291771" cy="113510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20" y="0"/>
              <a:ext cx="1378857" cy="113510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482" y="7162"/>
              <a:ext cx="1407138" cy="112794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215" y="7162"/>
              <a:ext cx="1363593" cy="112794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2268"/>
              <a:ext cx="1277710" cy="100403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09" y="1127128"/>
              <a:ext cx="1273969" cy="101917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678" y="1127128"/>
              <a:ext cx="1424942" cy="101917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19" y="1135106"/>
              <a:ext cx="1363595" cy="101119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214" y="1127128"/>
              <a:ext cx="1352550" cy="1019175"/>
            </a:xfrm>
            <a:prstGeom prst="rect">
              <a:avLst/>
            </a:prstGeom>
          </p:spPr>
        </p:pic>
      </p:grpSp>
      <p:sp>
        <p:nvSpPr>
          <p:cNvPr id="4" name="Oval Callout 3"/>
          <p:cNvSpPr/>
          <p:nvPr/>
        </p:nvSpPr>
        <p:spPr>
          <a:xfrm>
            <a:off x="145152" y="3403950"/>
            <a:ext cx="1457324" cy="651978"/>
          </a:xfrm>
          <a:prstGeom prst="wedgeEllipseCallout">
            <a:avLst>
              <a:gd name="adj1" fmla="val 166161"/>
              <a:gd name="adj2" fmla="val 4208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 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Callout 52"/>
          <p:cNvSpPr/>
          <p:nvPr/>
        </p:nvSpPr>
        <p:spPr>
          <a:xfrm>
            <a:off x="145152" y="5613092"/>
            <a:ext cx="1764934" cy="911850"/>
          </a:xfrm>
          <a:prstGeom prst="wedgeEllipseCallout">
            <a:avLst>
              <a:gd name="adj1" fmla="val 138919"/>
              <a:gd name="adj2" fmla="val -2532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ESEC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Relations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Callout 54"/>
          <p:cNvSpPr/>
          <p:nvPr/>
        </p:nvSpPr>
        <p:spPr>
          <a:xfrm>
            <a:off x="145152" y="4408737"/>
            <a:ext cx="1764934" cy="911850"/>
          </a:xfrm>
          <a:prstGeom prst="wedgeEllipseCallout">
            <a:avLst>
              <a:gd name="adj1" fmla="val 138001"/>
              <a:gd name="adj2" fmla="val 18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ESEC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Relations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10475" y="1147447"/>
            <a:ext cx="2079301" cy="205479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Main(M):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Knife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Primary(P):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Secondary(S):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Cucumber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615418" y="3202237"/>
          <a:ext cx="7044496" cy="3408372"/>
        </p:xfrm>
        <a:graphic>
          <a:graphicData uri="http://schemas.openxmlformats.org/drawingml/2006/table">
            <a:tbl>
              <a:tblPr firstRow="1" firstCol="1" bandRow="1"/>
              <a:tblGrid>
                <a:gridCol w="537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10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32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12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12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17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171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24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082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4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H,M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M,P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M,S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H,P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H,S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H,M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M,P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M,S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H,P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H,S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H,M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M,P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M,S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FMT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H,P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GC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H,S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48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4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3" grpId="0" animBg="1"/>
      <p:bldP spid="55" grpId="0" animBg="1"/>
      <p:bldP spid="5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1489074" y="705378"/>
          <a:ext cx="90836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495D-55CD-4092-9550-73A1B4EC48C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6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8D77E-D706-4733-A5AF-B57423F8F18B}" type="slidenum">
              <a:rPr lang="en-US" smtClean="0"/>
              <a:t>32</a:t>
            </a:fld>
            <a:endParaRPr lang="en-US"/>
          </a:p>
        </p:txBody>
      </p:sp>
      <p:pic>
        <p:nvPicPr>
          <p:cNvPr id="6" name="stirring_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885" y="1460207"/>
            <a:ext cx="3650615" cy="29204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926" y="4433217"/>
            <a:ext cx="3772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(M): The Spoon, Primary (P): The table, Secondary (S): The liquid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65" y="4523308"/>
            <a:ext cx="2903855" cy="21981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344" y="5622391"/>
            <a:ext cx="291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moment of prediction: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344" y="1201901"/>
            <a:ext cx="1021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predict a manipulation action while it is performing and before it finished.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926" y="500063"/>
            <a:ext cx="6357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Prediction…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3860" y="5068394"/>
            <a:ext cx="291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action is “Stirring”.</a:t>
            </a:r>
            <a:endParaRPr lang="en-US" sz="28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148" y="1023283"/>
            <a:ext cx="7666096" cy="357524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900863" y="1023283"/>
            <a:ext cx="538117" cy="35000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10" grpId="0"/>
      <p:bldP spid="12" grpId="0"/>
      <p:bldP spid="14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3" y="955109"/>
            <a:ext cx="9901237" cy="450099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46443" y="177483"/>
            <a:ext cx="7743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Categorization of 32 manipulation </a:t>
            </a:r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495D-55CD-4092-9550-73A1B4EC48CA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6711" y="5756185"/>
            <a:ext cx="1107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Wörgötter, F., </a:t>
            </a:r>
            <a:r>
              <a:rPr lang="en-US" dirty="0" err="1"/>
              <a:t>Aksoy</a:t>
            </a:r>
            <a:r>
              <a:rPr lang="en-US" dirty="0"/>
              <a:t>, E.E., </a:t>
            </a:r>
            <a:r>
              <a:rPr lang="en-US" dirty="0" err="1"/>
              <a:t>Krüger</a:t>
            </a:r>
            <a:r>
              <a:rPr lang="en-US" dirty="0"/>
              <a:t>, N., </a:t>
            </a:r>
            <a:r>
              <a:rPr lang="en-US" dirty="0" err="1"/>
              <a:t>Piater</a:t>
            </a:r>
            <a:r>
              <a:rPr lang="en-US" dirty="0"/>
              <a:t> J.,  </a:t>
            </a:r>
            <a:r>
              <a:rPr lang="en-US" dirty="0" err="1"/>
              <a:t>Ude</a:t>
            </a:r>
            <a:r>
              <a:rPr lang="en-US" dirty="0"/>
              <a:t>, A. and </a:t>
            </a:r>
            <a:r>
              <a:rPr lang="en-US" dirty="0" err="1"/>
              <a:t>Tamosiunaite</a:t>
            </a:r>
            <a:r>
              <a:rPr lang="en-US" dirty="0"/>
              <a:t> M. (2013). A Simple Ontology of Manipulation Actions Based on Hand-Object Relations. IEEE Transact. Autonomous Mental Development (TAMD) 5(2), 117-134, DOI 10.1109/TAMD.2012.2232291.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46341" y="1585810"/>
            <a:ext cx="9429750" cy="5272190"/>
            <a:chOff x="1400175" y="864210"/>
            <a:chExt cx="9429750" cy="5272190"/>
          </a:xfrm>
        </p:grpSpPr>
        <p:grpSp>
          <p:nvGrpSpPr>
            <p:cNvPr id="6" name="Group 5"/>
            <p:cNvGrpSpPr/>
            <p:nvPr/>
          </p:nvGrpSpPr>
          <p:grpSpPr>
            <a:xfrm>
              <a:off x="1400175" y="864210"/>
              <a:ext cx="9429750" cy="5272190"/>
              <a:chOff x="1400175" y="864210"/>
              <a:chExt cx="9429750" cy="527219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00175" y="864210"/>
                <a:ext cx="9429750" cy="5272190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614488" y="4629150"/>
                <a:ext cx="485775" cy="1857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614487" y="5767387"/>
              <a:ext cx="1857376" cy="2619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710612" y="5636418"/>
              <a:ext cx="1976438" cy="3929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13" y="169030"/>
            <a:ext cx="3951974" cy="1416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42926" y="500063"/>
            <a:ext cx="6357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Manipulations Classes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495D-55CD-4092-9550-73A1B4EC48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8261" y="550863"/>
            <a:ext cx="919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Results on 32 Manipulations</a:t>
            </a:r>
            <a:endParaRPr lang="en-US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32934" y="1871131"/>
              <a:ext cx="9381066" cy="170180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270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270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2702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89662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ESEC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051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2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81.02% (SD=0%)</a:t>
                          </a:r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45.06% (SD= 6%)</a:t>
                          </a:r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308537"/>
                  </p:ext>
                </p:extLst>
              </p:nvPr>
            </p:nvGraphicFramePr>
            <p:xfrm>
              <a:off x="1032934" y="1871131"/>
              <a:ext cx="9381066" cy="170180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27022"/>
                    <a:gridCol w="3127022"/>
                    <a:gridCol w="3127022"/>
                  </a:tblGrid>
                  <a:tr h="89662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SEC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ESEC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</a:tr>
                  <a:tr h="805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5" t="-118797" r="-200975" b="-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81.02% (SD=0%)</a:t>
                          </a:r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45.06% (SD= 6%)</a:t>
                          </a:r>
                          <a:endParaRPr lang="en-US" sz="24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049866" y="4064000"/>
            <a:ext cx="97705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using ESEC:</a:t>
            </a:r>
          </a:p>
          <a:p>
            <a:pPr algn="just"/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arenR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those 32 manipulation actions are recognized correctly, whereas only 20 actions out of 32 were recognized correctly by SEC </a:t>
            </a:r>
          </a:p>
          <a:p>
            <a:pPr marL="457200" indent="-457200" algn="just">
              <a:buAutoNum type="arabicParenR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Actions can be predicted quickly (even before half of them have been completed)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495D-55CD-4092-9550-73A1B4EC48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7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184488" y="3687248"/>
            <a:ext cx="2949678" cy="2743051"/>
            <a:chOff x="6184488" y="3687248"/>
            <a:chExt cx="2949678" cy="2743051"/>
          </a:xfrm>
        </p:grpSpPr>
        <p:sp>
          <p:nvSpPr>
            <p:cNvPr id="6" name="Rectangle 5"/>
            <p:cNvSpPr/>
            <p:nvPr/>
          </p:nvSpPr>
          <p:spPr>
            <a:xfrm>
              <a:off x="6184488" y="3687248"/>
              <a:ext cx="2949678" cy="27430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0706" y="4797162"/>
              <a:ext cx="183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Affordance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133" y="3687248"/>
            <a:ext cx="2949678" cy="2743051"/>
            <a:chOff x="285133" y="3687248"/>
            <a:chExt cx="2949678" cy="2743051"/>
          </a:xfrm>
        </p:grpSpPr>
        <p:sp>
          <p:nvSpPr>
            <p:cNvPr id="3" name="Rectangle 2"/>
            <p:cNvSpPr/>
            <p:nvPr/>
          </p:nvSpPr>
          <p:spPr>
            <a:xfrm>
              <a:off x="285133" y="3687248"/>
              <a:ext cx="2949678" cy="2743051"/>
            </a:xfrm>
            <a:prstGeom prst="rect">
              <a:avLst/>
            </a:prstGeom>
            <a:solidFill>
              <a:srgbClr val="B779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6568" y="4643274"/>
              <a:ext cx="2289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Interpretation</a:t>
              </a:r>
            </a:p>
            <a:p>
              <a:pPr algn="ctr"/>
              <a:r>
                <a:rPr lang="de-DE" sz="2000" b="1" dirty="0" smtClean="0"/>
                <a:t>(„multi-</a:t>
              </a:r>
              <a:r>
                <a:rPr lang="de-DE" sz="2000" b="1" dirty="0" err="1" smtClean="0"/>
                <a:t>uses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4811" y="3687248"/>
            <a:ext cx="2949678" cy="2743051"/>
            <a:chOff x="3234811" y="3687248"/>
            <a:chExt cx="2949678" cy="2743051"/>
          </a:xfrm>
        </p:grpSpPr>
        <p:sp>
          <p:nvSpPr>
            <p:cNvPr id="5" name="Rectangle 4"/>
            <p:cNvSpPr/>
            <p:nvPr/>
          </p:nvSpPr>
          <p:spPr>
            <a:xfrm>
              <a:off x="3234811" y="3687248"/>
              <a:ext cx="2949678" cy="2743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3783" y="4678569"/>
              <a:ext cx="238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Understanding</a:t>
              </a:r>
            </a:p>
            <a:p>
              <a:pPr algn="ctr"/>
              <a:r>
                <a:rPr lang="de-DE" sz="2000" b="1" dirty="0" smtClean="0"/>
                <a:t>(„in </a:t>
              </a:r>
              <a:r>
                <a:rPr lang="de-DE" sz="2000" b="1" dirty="0" err="1" smtClean="0"/>
                <a:t>context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34165" y="3721684"/>
            <a:ext cx="2802194" cy="2713208"/>
            <a:chOff x="9134165" y="3721684"/>
            <a:chExt cx="2802194" cy="2713208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9178658" y="3677191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928" y="4678569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85133" y="974040"/>
            <a:ext cx="11651226" cy="2752236"/>
            <a:chOff x="285133" y="974040"/>
            <a:chExt cx="11651226" cy="2752236"/>
          </a:xfrm>
        </p:grpSpPr>
        <p:grpSp>
          <p:nvGrpSpPr>
            <p:cNvPr id="28" name="Group 27"/>
            <p:cNvGrpSpPr/>
            <p:nvPr/>
          </p:nvGrpSpPr>
          <p:grpSpPr>
            <a:xfrm>
              <a:off x="285133" y="983225"/>
              <a:ext cx="2949678" cy="2743051"/>
              <a:chOff x="285133" y="983225"/>
              <a:chExt cx="2949678" cy="2743051"/>
            </a:xfrm>
            <a:solidFill>
              <a:srgbClr val="00B050"/>
            </a:solidFill>
          </p:grpSpPr>
          <p:sp>
            <p:nvSpPr>
              <p:cNvPr id="4" name="Rectangle 3"/>
              <p:cNvSpPr/>
              <p:nvPr/>
            </p:nvSpPr>
            <p:spPr>
              <a:xfrm>
                <a:off x="285133" y="983225"/>
                <a:ext cx="2949678" cy="274305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45076" y="2094834"/>
                <a:ext cx="1952201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800" b="1" dirty="0" smtClean="0"/>
                  <a:t>Recognition</a:t>
                </a:r>
                <a:endParaRPr lang="en-US" sz="2800" b="1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234811" y="983225"/>
              <a:ext cx="2949678" cy="2743051"/>
              <a:chOff x="3234811" y="983225"/>
              <a:chExt cx="2949678" cy="274305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234811" y="983225"/>
                <a:ext cx="2949678" cy="27430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854703" y="2094834"/>
                <a:ext cx="1709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800" b="1" dirty="0" err="1" smtClean="0"/>
                  <a:t>Prediction</a:t>
                </a:r>
                <a:endParaRPr lang="en-US" sz="2800" b="1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184488" y="983225"/>
              <a:ext cx="2949678" cy="2743051"/>
              <a:chOff x="6184488" y="983225"/>
              <a:chExt cx="2949678" cy="2743051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184488" y="983225"/>
                <a:ext cx="2949678" cy="274305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424854" y="1977775"/>
                <a:ext cx="24689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800" b="1" dirty="0" err="1" smtClean="0"/>
                  <a:t>Schematization</a:t>
                </a:r>
                <a:endParaRPr lang="de-DE" sz="2800" b="1" dirty="0" smtClean="0"/>
              </a:p>
              <a:p>
                <a:pPr algn="ctr"/>
                <a:r>
                  <a:rPr lang="de-DE" sz="2000" b="1" dirty="0" smtClean="0"/>
                  <a:t>(„Piaget“)</a:t>
                </a:r>
                <a:endParaRPr lang="en-US" sz="20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134165" y="974040"/>
              <a:ext cx="2802194" cy="2713208"/>
              <a:chOff x="9134165" y="974040"/>
              <a:chExt cx="2802194" cy="2713208"/>
            </a:xfrm>
          </p:grpSpPr>
          <p:sp>
            <p:nvSpPr>
              <p:cNvPr id="23" name="Isosceles Triangle 22"/>
              <p:cNvSpPr/>
              <p:nvPr/>
            </p:nvSpPr>
            <p:spPr>
              <a:xfrm rot="5400000">
                <a:off x="9178658" y="929547"/>
                <a:ext cx="2713208" cy="2802194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484548" y="1940228"/>
                <a:ext cx="15664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4000" b="1" dirty="0" smtClean="0"/>
                  <a:t>Action</a:t>
                </a:r>
                <a:endParaRPr lang="en-US" sz="4000" b="1" dirty="0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  <p:sp>
        <p:nvSpPr>
          <p:cNvPr id="39" name="Rectangle 38"/>
          <p:cNvSpPr/>
          <p:nvPr/>
        </p:nvSpPr>
        <p:spPr>
          <a:xfrm>
            <a:off x="6184488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5133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34811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9178658" y="3672598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8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9495D-55CD-4092-9550-73A1B4EC48CA}" type="slidenum">
              <a:rPr lang="en-US" smtClean="0"/>
              <a:t>37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089554" y="1222625"/>
            <a:ext cx="5732540" cy="4277319"/>
            <a:chOff x="8943320" y="3780339"/>
            <a:chExt cx="2802194" cy="2713208"/>
          </a:xfrm>
        </p:grpSpPr>
        <p:sp>
          <p:nvSpPr>
            <p:cNvPr id="9" name="Isosceles Triangle 8"/>
            <p:cNvSpPr/>
            <p:nvPr/>
          </p:nvSpPr>
          <p:spPr>
            <a:xfrm rot="5400000">
              <a:off x="8987813" y="3735846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89460" y="4932738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4350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5133" y="983225"/>
            <a:ext cx="2949678" cy="2743051"/>
            <a:chOff x="285133" y="983225"/>
            <a:chExt cx="2949678" cy="2743051"/>
          </a:xfrm>
          <a:solidFill>
            <a:srgbClr val="00B050"/>
          </a:solidFill>
        </p:grpSpPr>
        <p:sp>
          <p:nvSpPr>
            <p:cNvPr id="4" name="Rectangle 3"/>
            <p:cNvSpPr/>
            <p:nvPr/>
          </p:nvSpPr>
          <p:spPr>
            <a:xfrm>
              <a:off x="285133" y="983225"/>
              <a:ext cx="2949678" cy="27430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076" y="2094834"/>
              <a:ext cx="1952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Recognition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34811" y="983225"/>
            <a:ext cx="2949678" cy="2743051"/>
            <a:chOff x="3234811" y="983225"/>
            <a:chExt cx="2949678" cy="2743051"/>
          </a:xfrm>
        </p:grpSpPr>
        <p:sp>
          <p:nvSpPr>
            <p:cNvPr id="7" name="Rectangle 6"/>
            <p:cNvSpPr/>
            <p:nvPr/>
          </p:nvSpPr>
          <p:spPr>
            <a:xfrm>
              <a:off x="3234811" y="983225"/>
              <a:ext cx="2949678" cy="274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4703" y="2094834"/>
              <a:ext cx="170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84488" y="983225"/>
            <a:ext cx="2949678" cy="2743051"/>
            <a:chOff x="6184488" y="983225"/>
            <a:chExt cx="2949678" cy="2743051"/>
          </a:xfrm>
        </p:grpSpPr>
        <p:sp>
          <p:nvSpPr>
            <p:cNvPr id="8" name="Rectangle 7"/>
            <p:cNvSpPr/>
            <p:nvPr/>
          </p:nvSpPr>
          <p:spPr>
            <a:xfrm>
              <a:off x="6184488" y="983225"/>
              <a:ext cx="2949678" cy="27430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4854" y="1977775"/>
              <a:ext cx="2468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Schematization</a:t>
              </a:r>
              <a:endParaRPr lang="de-DE" sz="2800" b="1" dirty="0" smtClean="0"/>
            </a:p>
            <a:p>
              <a:pPr algn="ctr"/>
              <a:r>
                <a:rPr lang="de-DE" sz="2000" b="1" dirty="0" smtClean="0"/>
                <a:t>(„Piaget“)</a:t>
              </a:r>
              <a:endParaRPr lang="en-US" sz="20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84488" y="3687248"/>
            <a:ext cx="2949678" cy="2743051"/>
            <a:chOff x="6184488" y="3687248"/>
            <a:chExt cx="2949678" cy="2743051"/>
          </a:xfrm>
        </p:grpSpPr>
        <p:sp>
          <p:nvSpPr>
            <p:cNvPr id="6" name="Rectangle 5"/>
            <p:cNvSpPr/>
            <p:nvPr/>
          </p:nvSpPr>
          <p:spPr>
            <a:xfrm>
              <a:off x="6184488" y="3687248"/>
              <a:ext cx="2949678" cy="27430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0706" y="4797162"/>
              <a:ext cx="183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Affordance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133" y="3687248"/>
            <a:ext cx="2949678" cy="2743051"/>
            <a:chOff x="285133" y="3687248"/>
            <a:chExt cx="2949678" cy="2743051"/>
          </a:xfrm>
        </p:grpSpPr>
        <p:sp>
          <p:nvSpPr>
            <p:cNvPr id="3" name="Rectangle 2"/>
            <p:cNvSpPr/>
            <p:nvPr/>
          </p:nvSpPr>
          <p:spPr>
            <a:xfrm>
              <a:off x="285133" y="3687248"/>
              <a:ext cx="2949678" cy="2743051"/>
            </a:xfrm>
            <a:prstGeom prst="rect">
              <a:avLst/>
            </a:prstGeom>
            <a:solidFill>
              <a:srgbClr val="B779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6568" y="4643274"/>
              <a:ext cx="2289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Interpretation</a:t>
              </a:r>
            </a:p>
            <a:p>
              <a:pPr algn="ctr"/>
              <a:r>
                <a:rPr lang="de-DE" sz="2000" b="1" dirty="0" smtClean="0"/>
                <a:t>(„multi-</a:t>
              </a:r>
              <a:r>
                <a:rPr lang="de-DE" sz="2000" b="1" dirty="0" err="1" smtClean="0"/>
                <a:t>uses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4811" y="3687248"/>
            <a:ext cx="2949678" cy="2743051"/>
            <a:chOff x="3234811" y="3687248"/>
            <a:chExt cx="2949678" cy="2743051"/>
          </a:xfrm>
        </p:grpSpPr>
        <p:sp>
          <p:nvSpPr>
            <p:cNvPr id="5" name="Rectangle 4"/>
            <p:cNvSpPr/>
            <p:nvPr/>
          </p:nvSpPr>
          <p:spPr>
            <a:xfrm>
              <a:off x="3234811" y="3687248"/>
              <a:ext cx="2949678" cy="2743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3783" y="4678569"/>
              <a:ext cx="238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Understanding</a:t>
              </a:r>
            </a:p>
            <a:p>
              <a:pPr algn="ctr"/>
              <a:r>
                <a:rPr lang="de-DE" sz="2000" b="1" dirty="0" smtClean="0"/>
                <a:t>(„in </a:t>
              </a:r>
              <a:r>
                <a:rPr lang="de-DE" sz="2000" b="1" dirty="0" err="1" smtClean="0"/>
                <a:t>context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34165" y="3721684"/>
            <a:ext cx="2802194" cy="2713208"/>
            <a:chOff x="9134165" y="3721684"/>
            <a:chExt cx="2802194" cy="2713208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9178658" y="3677191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928" y="4678569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134165" y="974040"/>
            <a:ext cx="2802194" cy="2713208"/>
            <a:chOff x="9134165" y="974040"/>
            <a:chExt cx="2802194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84548" y="1940228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  <p:sp>
        <p:nvSpPr>
          <p:cNvPr id="36" name="Rectangle 35"/>
          <p:cNvSpPr/>
          <p:nvPr/>
        </p:nvSpPr>
        <p:spPr>
          <a:xfrm>
            <a:off x="285133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34811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84488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184488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34811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9178658" y="3672598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5400000">
            <a:off x="9178658" y="924954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90917" y="4161249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This is not a hammer!</a:t>
            </a:r>
          </a:p>
        </p:txBody>
      </p:sp>
      <p:pic>
        <p:nvPicPr>
          <p:cNvPr id="7" name="Picture 3" descr="http://img.directindustry.de/images_di/photo-g/hammer-18032-22967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005" y="1647286"/>
            <a:ext cx="2500539" cy="245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57040" y="142240"/>
            <a:ext cx="711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/>
              <a:t>What</a:t>
            </a:r>
            <a:r>
              <a:rPr lang="de-DE" sz="5400" dirty="0"/>
              <a:t> </a:t>
            </a:r>
            <a:r>
              <a:rPr lang="de-DE" sz="5400" dirty="0" err="1"/>
              <a:t>is</a:t>
            </a:r>
            <a:r>
              <a:rPr lang="de-DE" sz="5400" dirty="0"/>
              <a:t> </a:t>
            </a:r>
            <a:r>
              <a:rPr lang="de-DE" sz="5400" dirty="0" err="1"/>
              <a:t>this</a:t>
            </a:r>
            <a:r>
              <a:rPr lang="de-DE" sz="5400" dirty="0"/>
              <a:t>?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5" y="1585667"/>
            <a:ext cx="3600450" cy="251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18400" y="4531360"/>
            <a:ext cx="1601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Rene </a:t>
            </a:r>
            <a:r>
              <a:rPr lang="de-DE" dirty="0" err="1"/>
              <a:t>Margritte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5133" y="983225"/>
            <a:ext cx="2949678" cy="2743051"/>
            <a:chOff x="285133" y="983225"/>
            <a:chExt cx="2949678" cy="2743051"/>
          </a:xfrm>
          <a:solidFill>
            <a:srgbClr val="00B050"/>
          </a:solidFill>
        </p:grpSpPr>
        <p:sp>
          <p:nvSpPr>
            <p:cNvPr id="4" name="Rectangle 3"/>
            <p:cNvSpPr/>
            <p:nvPr/>
          </p:nvSpPr>
          <p:spPr>
            <a:xfrm>
              <a:off x="285133" y="983225"/>
              <a:ext cx="2949678" cy="27430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076" y="2094834"/>
              <a:ext cx="1952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Recognition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34811" y="983225"/>
            <a:ext cx="2949678" cy="2743051"/>
            <a:chOff x="3234811" y="983225"/>
            <a:chExt cx="2949678" cy="2743051"/>
          </a:xfrm>
        </p:grpSpPr>
        <p:sp>
          <p:nvSpPr>
            <p:cNvPr id="7" name="Rectangle 6"/>
            <p:cNvSpPr/>
            <p:nvPr/>
          </p:nvSpPr>
          <p:spPr>
            <a:xfrm>
              <a:off x="3234811" y="983225"/>
              <a:ext cx="2949678" cy="274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4703" y="2094834"/>
              <a:ext cx="170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84488" y="983225"/>
            <a:ext cx="2949678" cy="2743051"/>
            <a:chOff x="6184488" y="983225"/>
            <a:chExt cx="2949678" cy="2743051"/>
          </a:xfrm>
        </p:grpSpPr>
        <p:sp>
          <p:nvSpPr>
            <p:cNvPr id="8" name="Rectangle 7"/>
            <p:cNvSpPr/>
            <p:nvPr/>
          </p:nvSpPr>
          <p:spPr>
            <a:xfrm>
              <a:off x="6184488" y="983225"/>
              <a:ext cx="2949678" cy="27430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4854" y="1977775"/>
              <a:ext cx="2468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Schematization</a:t>
              </a:r>
              <a:endParaRPr lang="de-DE" sz="2800" b="1" dirty="0" smtClean="0"/>
            </a:p>
            <a:p>
              <a:pPr algn="ctr"/>
              <a:r>
                <a:rPr lang="de-DE" sz="2000" b="1" dirty="0" smtClean="0"/>
                <a:t>(„Piaget“)</a:t>
              </a:r>
              <a:endParaRPr lang="en-US" sz="20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84488" y="3687248"/>
            <a:ext cx="2949678" cy="2743051"/>
            <a:chOff x="6184488" y="3687248"/>
            <a:chExt cx="2949678" cy="2743051"/>
          </a:xfrm>
        </p:grpSpPr>
        <p:sp>
          <p:nvSpPr>
            <p:cNvPr id="6" name="Rectangle 5"/>
            <p:cNvSpPr/>
            <p:nvPr/>
          </p:nvSpPr>
          <p:spPr>
            <a:xfrm>
              <a:off x="6184488" y="3687248"/>
              <a:ext cx="2949678" cy="27430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0706" y="4797162"/>
              <a:ext cx="183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Affordance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133" y="3687248"/>
            <a:ext cx="2949678" cy="2743051"/>
            <a:chOff x="285133" y="3687248"/>
            <a:chExt cx="2949678" cy="2743051"/>
          </a:xfrm>
        </p:grpSpPr>
        <p:sp>
          <p:nvSpPr>
            <p:cNvPr id="3" name="Rectangle 2"/>
            <p:cNvSpPr/>
            <p:nvPr/>
          </p:nvSpPr>
          <p:spPr>
            <a:xfrm>
              <a:off x="285133" y="3687248"/>
              <a:ext cx="2949678" cy="2743051"/>
            </a:xfrm>
            <a:prstGeom prst="rect">
              <a:avLst/>
            </a:prstGeom>
            <a:solidFill>
              <a:srgbClr val="B779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6568" y="4643274"/>
              <a:ext cx="2289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Interpretation</a:t>
              </a:r>
            </a:p>
            <a:p>
              <a:pPr algn="ctr"/>
              <a:r>
                <a:rPr lang="de-DE" sz="2000" b="1" dirty="0" smtClean="0"/>
                <a:t>(„multi-</a:t>
              </a:r>
              <a:r>
                <a:rPr lang="de-DE" sz="2000" b="1" dirty="0" err="1" smtClean="0"/>
                <a:t>uses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4811" y="3687248"/>
            <a:ext cx="2949678" cy="2743051"/>
            <a:chOff x="3234811" y="3687248"/>
            <a:chExt cx="2949678" cy="2743051"/>
          </a:xfrm>
        </p:grpSpPr>
        <p:sp>
          <p:nvSpPr>
            <p:cNvPr id="5" name="Rectangle 4"/>
            <p:cNvSpPr/>
            <p:nvPr/>
          </p:nvSpPr>
          <p:spPr>
            <a:xfrm>
              <a:off x="3234811" y="3687248"/>
              <a:ext cx="2949678" cy="2743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3783" y="4678569"/>
              <a:ext cx="238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Understanding</a:t>
              </a:r>
            </a:p>
            <a:p>
              <a:pPr algn="ctr"/>
              <a:r>
                <a:rPr lang="de-DE" sz="2000" b="1" dirty="0" smtClean="0"/>
                <a:t>(„in </a:t>
              </a:r>
              <a:r>
                <a:rPr lang="de-DE" sz="2000" b="1" dirty="0" err="1" smtClean="0"/>
                <a:t>context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34165" y="3721684"/>
            <a:ext cx="2802194" cy="2713208"/>
            <a:chOff x="9134165" y="3721684"/>
            <a:chExt cx="2802194" cy="2713208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9178658" y="3677191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928" y="4678569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134165" y="974040"/>
            <a:ext cx="2802194" cy="2713208"/>
            <a:chOff x="9134165" y="974040"/>
            <a:chExt cx="2802194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84548" y="1940228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  <p:sp>
        <p:nvSpPr>
          <p:cNvPr id="69" name="Rectangle 68"/>
          <p:cNvSpPr/>
          <p:nvPr/>
        </p:nvSpPr>
        <p:spPr>
          <a:xfrm>
            <a:off x="3234811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184488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184488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85133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234811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Isosceles Triangle 73"/>
          <p:cNvSpPr/>
          <p:nvPr/>
        </p:nvSpPr>
        <p:spPr>
          <a:xfrm rot="5400000">
            <a:off x="9178658" y="3672598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Isosceles Triangle 74"/>
          <p:cNvSpPr/>
          <p:nvPr/>
        </p:nvSpPr>
        <p:spPr>
          <a:xfrm rot="5400000">
            <a:off x="9178658" y="924954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71865" y="61877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1648" y="1257558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8932" y="1257558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1578" y="1257558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" name="Picture 5" descr="E:\workspace\Primitive_Shape_Signature\Grouped10_Sig1_L1\Group8\cy_5_6_cy_4_5_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  <a14:imgEffect>
                      <a14:brightnessContrast brigh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905" y="1940008"/>
            <a:ext cx="73230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:\workspace\Primitive_Shape_Signature\Grouped10_Sig1_L1\Group8\cube_5_6_4_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100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36" y="1914923"/>
            <a:ext cx="607097" cy="5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E:\workspace\Primitive_Shape_Signature\Grouped10_Sig1_L1\Group1\cy_3_25_cy_2_24_im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"/>
                    </a14:imgEffect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40564" y="1872518"/>
            <a:ext cx="478136" cy="69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/>
          <p:cNvCxnSpPr>
            <a:stCxn id="3" idx="2"/>
            <a:endCxn id="6" idx="0"/>
          </p:cNvCxnSpPr>
          <p:nvPr/>
        </p:nvCxnSpPr>
        <p:spPr>
          <a:xfrm>
            <a:off x="5297623" y="988110"/>
            <a:ext cx="781941" cy="2694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" idx="2"/>
            <a:endCxn id="5" idx="0"/>
          </p:cNvCxnSpPr>
          <p:nvPr/>
        </p:nvCxnSpPr>
        <p:spPr>
          <a:xfrm flipH="1">
            <a:off x="5276918" y="988110"/>
            <a:ext cx="20705" cy="2694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2"/>
            <a:endCxn id="4" idx="0"/>
          </p:cNvCxnSpPr>
          <p:nvPr/>
        </p:nvCxnSpPr>
        <p:spPr>
          <a:xfrm flipH="1">
            <a:off x="4379634" y="988110"/>
            <a:ext cx="917989" cy="2694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2"/>
            <a:endCxn id="13" idx="1"/>
          </p:cNvCxnSpPr>
          <p:nvPr/>
        </p:nvCxnSpPr>
        <p:spPr>
          <a:xfrm flipH="1">
            <a:off x="4379633" y="1626890"/>
            <a:ext cx="1" cy="35459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" idx="2"/>
            <a:endCxn id="10" idx="0"/>
          </p:cNvCxnSpPr>
          <p:nvPr/>
        </p:nvCxnSpPr>
        <p:spPr>
          <a:xfrm>
            <a:off x="5276917" y="1626890"/>
            <a:ext cx="142" cy="31311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" idx="2"/>
            <a:endCxn id="11" idx="0"/>
          </p:cNvCxnSpPr>
          <p:nvPr/>
        </p:nvCxnSpPr>
        <p:spPr>
          <a:xfrm>
            <a:off x="6079564" y="1626890"/>
            <a:ext cx="921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own Arrow 79"/>
          <p:cNvSpPr/>
          <p:nvPr/>
        </p:nvSpPr>
        <p:spPr>
          <a:xfrm>
            <a:off x="3741520" y="2516009"/>
            <a:ext cx="266248" cy="410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4019522" y="2707010"/>
            <a:ext cx="2580535" cy="1584176"/>
            <a:chOff x="2495521" y="3068960"/>
            <a:chExt cx="2580535" cy="1584176"/>
          </a:xfrm>
        </p:grpSpPr>
        <p:pic>
          <p:nvPicPr>
            <p:cNvPr id="47" name="Picture 5" descr="E:\workspace\Primitive_Shape_Signature\Grouped10_Sig1_L1\Group8\cy_5_6_cy_4_5_im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4000"/>
                      </a14:imgEffect>
                      <a14:imgEffect>
                        <a14:brightnessContrast bright="8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2925" y="4077136"/>
              <a:ext cx="732308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E:\workspace\Primitive_Shape_Signature\Grouped10_Sig1_L1\Group8\cube_5_6_4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1000"/>
                      </a14:imgEffect>
                      <a14:imgEffect>
                        <a14:brightnessContrast brigh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959" y="3181590"/>
              <a:ext cx="607097" cy="56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6" descr="E:\workspace\Primitive_Shape_Signature\Grouped10_Sig1_L1\Group1\cy_3_25_cy_2_24_im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"/>
                      </a14:imgEffect>
                      <a14:imgEffect>
                        <a14:brightnessContrast brigh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604488" y="3118878"/>
              <a:ext cx="478136" cy="696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Arrow Connector 50"/>
            <p:cNvCxnSpPr>
              <a:stCxn id="49" idx="0"/>
              <a:endCxn id="48" idx="1"/>
            </p:cNvCxnSpPr>
            <p:nvPr/>
          </p:nvCxnSpPr>
          <p:spPr>
            <a:xfrm flipV="1">
              <a:off x="3191591" y="3465118"/>
              <a:ext cx="1277368" cy="179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9" idx="0"/>
              <a:endCxn id="47" idx="0"/>
            </p:cNvCxnSpPr>
            <p:nvPr/>
          </p:nvCxnSpPr>
          <p:spPr>
            <a:xfrm>
              <a:off x="3191591" y="3466913"/>
              <a:ext cx="607488" cy="61022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1"/>
              <a:endCxn id="47" idx="0"/>
            </p:cNvCxnSpPr>
            <p:nvPr/>
          </p:nvCxnSpPr>
          <p:spPr>
            <a:xfrm flipH="1">
              <a:off x="3799079" y="3465118"/>
              <a:ext cx="669880" cy="6120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646034" y="3068960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131840" y="363573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90813" y="363573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12155" y="3440033"/>
              <a:ext cx="1080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Object Graph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6879881" y="1869678"/>
            <a:ext cx="10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Syntactic</a:t>
            </a:r>
          </a:p>
          <a:p>
            <a:r>
              <a:rPr lang="en-US" b="1" dirty="0"/>
              <a:t>Elements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879882" y="3067050"/>
            <a:ext cx="81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Syntax</a:t>
            </a:r>
          </a:p>
        </p:txBody>
      </p:sp>
      <p:sp>
        <p:nvSpPr>
          <p:cNvPr id="33" name="Title 3"/>
          <p:cNvSpPr txBox="1">
            <a:spLocks/>
          </p:cNvSpPr>
          <p:nvPr/>
        </p:nvSpPr>
        <p:spPr>
          <a:xfrm>
            <a:off x="1647825" y="41238"/>
            <a:ext cx="8934450" cy="954593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</a:rPr>
              <a:t>Understanding Objects as Parts-Combinations</a:t>
            </a:r>
            <a:endParaRPr lang="en-US" b="1" kern="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8960" y="3103168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Connections &amp;</a:t>
            </a:r>
          </a:p>
          <a:p>
            <a:pPr algn="ctr"/>
            <a:r>
              <a:rPr lang="en-US" dirty="0"/>
              <a:t>Poses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154857" y="4957045"/>
            <a:ext cx="276207" cy="2616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29" y="4824802"/>
            <a:ext cx="2967947" cy="170609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644533" y="4081712"/>
            <a:ext cx="118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Primordial</a:t>
            </a:r>
          </a:p>
          <a:p>
            <a:r>
              <a:rPr lang="en-US" b="1" dirty="0"/>
              <a:t>Semantics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681947" y="5253891"/>
            <a:ext cx="621324" cy="5462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681947" y="5664651"/>
            <a:ext cx="693332" cy="5462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681947" y="6092180"/>
            <a:ext cx="693332" cy="4965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2332833" y="5524205"/>
            <a:ext cx="1314287" cy="1017139"/>
            <a:chOff x="571500" y="1866900"/>
            <a:chExt cx="2019299" cy="1304925"/>
          </a:xfrm>
        </p:grpSpPr>
        <p:pic>
          <p:nvPicPr>
            <p:cNvPr id="52" name="Picture 51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3" t="7300" r="71686" b="61986"/>
            <a:stretch/>
          </p:blipFill>
          <p:spPr bwMode="auto">
            <a:xfrm>
              <a:off x="657224" y="1866900"/>
              <a:ext cx="1933575" cy="1304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Rectangle 52"/>
            <p:cNvSpPr/>
            <p:nvPr/>
          </p:nvSpPr>
          <p:spPr bwMode="auto">
            <a:xfrm>
              <a:off x="571500" y="2771775"/>
              <a:ext cx="1133475" cy="4000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i="1">
                <a:latin typeface="Arial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980034" y="5597825"/>
            <a:ext cx="1398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Hammer or</a:t>
            </a:r>
          </a:p>
          <a:p>
            <a:pPr algn="r"/>
            <a:r>
              <a:rPr lang="de-DE" sz="2000" b="1" dirty="0">
                <a:solidFill>
                  <a:srgbClr val="FF0000"/>
                </a:solidFill>
              </a:rPr>
              <a:t>Rake </a:t>
            </a:r>
            <a:r>
              <a:rPr lang="de-DE" sz="2000" b="1" dirty="0" err="1">
                <a:solidFill>
                  <a:srgbClr val="FF0000"/>
                </a:solidFill>
              </a:rPr>
              <a:t>or</a:t>
            </a:r>
            <a:endParaRPr lang="de-DE" sz="2000" b="1" dirty="0">
              <a:solidFill>
                <a:srgbClr val="FF0000"/>
              </a:solidFill>
            </a:endParaRPr>
          </a:p>
          <a:p>
            <a:pPr algn="r"/>
            <a:r>
              <a:rPr lang="de-DE" sz="2000" b="1" dirty="0">
                <a:solidFill>
                  <a:srgbClr val="FF0000"/>
                </a:solidFill>
              </a:rPr>
              <a:t>Poker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85358" y="2044989"/>
            <a:ext cx="15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Get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parts</a:t>
            </a:r>
            <a:r>
              <a:rPr lang="de-DE" dirty="0">
                <a:solidFill>
                  <a:srgbClr val="FF0000"/>
                </a:solidFill>
              </a:rPr>
              <a:t>!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77425" y="3074931"/>
            <a:ext cx="246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Create </a:t>
            </a:r>
            <a:r>
              <a:rPr lang="de-DE" dirty="0" err="1">
                <a:solidFill>
                  <a:srgbClr val="FF0000"/>
                </a:solidFill>
              </a:rPr>
              <a:t>Object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Signature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70389" y="3711088"/>
            <a:ext cx="211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Learn</a:t>
            </a:r>
            <a:r>
              <a:rPr lang="de-DE" dirty="0">
                <a:solidFill>
                  <a:srgbClr val="FF0000"/>
                </a:solidFill>
              </a:rPr>
              <a:t> Part </a:t>
            </a:r>
            <a:r>
              <a:rPr lang="de-DE" dirty="0" err="1">
                <a:solidFill>
                  <a:srgbClr val="FF0000"/>
                </a:solidFill>
              </a:rPr>
              <a:t>Meanings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0800000">
            <a:off x="5461847" y="5677847"/>
            <a:ext cx="1902778" cy="43355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02582" y="4793100"/>
            <a:ext cx="1284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Understand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New </a:t>
            </a:r>
            <a:r>
              <a:rPr lang="de-DE" dirty="0" err="1">
                <a:solidFill>
                  <a:srgbClr val="FF0000"/>
                </a:solidFill>
              </a:rPr>
              <a:t>Object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6070" y="2870839"/>
            <a:ext cx="1669712" cy="1425291"/>
            <a:chOff x="9406310" y="677418"/>
            <a:chExt cx="1669712" cy="1425291"/>
          </a:xfrm>
        </p:grpSpPr>
        <p:pic>
          <p:nvPicPr>
            <p:cNvPr id="83" name="Picture 5" descr="E:\workspace\Primitive_Shape_Signature\Grouped10_Sig1_L1\Group8\cy_5_6_cy_4_5_im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4000"/>
                      </a14:imgEffect>
                      <a14:imgEffect>
                        <a14:brightnessContrast bright="8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3714" y="1526709"/>
              <a:ext cx="732308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6" descr="E:\workspace\Primitive_Shape_Signature\Grouped10_Sig1_L1\Group1\cy_3_25_cy_2_24_im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"/>
                      </a14:imgEffect>
                      <a14:imgEffect>
                        <a14:brightnessContrast brigh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515277" y="568451"/>
              <a:ext cx="478136" cy="696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7" name="Straight Arrow Connector 86"/>
            <p:cNvCxnSpPr>
              <a:stCxn id="85" idx="0"/>
              <a:endCxn id="83" idx="0"/>
            </p:cNvCxnSpPr>
            <p:nvPr/>
          </p:nvCxnSpPr>
          <p:spPr>
            <a:xfrm>
              <a:off x="10102380" y="916486"/>
              <a:ext cx="607488" cy="61022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891425" y="1122834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12</a:t>
              </a:r>
            </a:p>
          </p:txBody>
        </p:sp>
      </p:grpSp>
      <p:sp>
        <p:nvSpPr>
          <p:cNvPr id="17" name="Oval 16"/>
          <p:cNvSpPr/>
          <p:nvPr/>
        </p:nvSpPr>
        <p:spPr bwMode="auto">
          <a:xfrm rot="2396203">
            <a:off x="3553098" y="2981175"/>
            <a:ext cx="2466240" cy="1188744"/>
          </a:xfrm>
          <a:prstGeom prst="ellipse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pitchFamily="34" charset="0"/>
            </a:endParaRPr>
          </a:p>
        </p:txBody>
      </p:sp>
      <p:sp>
        <p:nvSpPr>
          <p:cNvPr id="94" name="Right Arrow 93"/>
          <p:cNvSpPr/>
          <p:nvPr/>
        </p:nvSpPr>
        <p:spPr bwMode="auto">
          <a:xfrm rot="5400000">
            <a:off x="4657359" y="4810325"/>
            <a:ext cx="1078128" cy="4968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28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0" grpId="0" animBg="1"/>
      <p:bldP spid="96" grpId="0"/>
      <p:bldP spid="97" grpId="0"/>
      <p:bldP spid="14" grpId="0"/>
      <p:bldP spid="43" grpId="0"/>
      <p:bldP spid="44" grpId="0" animBg="1"/>
      <p:bldP spid="45" grpId="0" animBg="1"/>
      <p:bldP spid="46" grpId="0" animBg="1"/>
      <p:bldP spid="55" grpId="0"/>
      <p:bldP spid="8" grpId="0"/>
      <p:bldP spid="60" grpId="0"/>
      <p:bldP spid="61" grpId="0"/>
      <p:bldP spid="9" grpId="0" animBg="1"/>
      <p:bldP spid="63" grpId="0"/>
      <p:bldP spid="17" grpId="0" animBg="1"/>
      <p:bldP spid="9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70961" y="365760"/>
            <a:ext cx="3218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/>
              <a:t>The </a:t>
            </a:r>
            <a:r>
              <a:rPr lang="de-DE" sz="4000" dirty="0" err="1" smtClean="0"/>
              <a:t>Procedure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56853" y="1513841"/>
            <a:ext cx="95176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1A) </a:t>
            </a:r>
            <a:r>
              <a:rPr lang="de-DE" sz="2400" dirty="0" err="1"/>
              <a:t>Get</a:t>
            </a:r>
            <a:r>
              <a:rPr lang="de-DE" sz="2400" dirty="0"/>
              <a:t> </a:t>
            </a:r>
            <a:r>
              <a:rPr lang="de-DE" sz="2400" dirty="0" err="1"/>
              <a:t>part-candidates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vision</a:t>
            </a:r>
            <a:r>
              <a:rPr lang="de-DE" sz="2400" dirty="0"/>
              <a:t>  (</a:t>
            </a:r>
            <a:r>
              <a:rPr lang="de-DE" sz="2400" dirty="0" err="1">
                <a:solidFill>
                  <a:srgbClr val="FF0000"/>
                </a:solidFill>
              </a:rPr>
              <a:t>Syntactic</a:t>
            </a:r>
            <a:r>
              <a:rPr lang="de-DE" sz="2400" dirty="0">
                <a:solidFill>
                  <a:srgbClr val="FF0000"/>
                </a:solidFill>
              </a:rPr>
              <a:t> Elements!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r>
              <a:rPr lang="de-DE" sz="2400" dirty="0"/>
              <a:t>1B) Create an </a:t>
            </a:r>
            <a:r>
              <a:rPr lang="de-DE" sz="2400" dirty="0" err="1"/>
              <a:t>Object</a:t>
            </a:r>
            <a:r>
              <a:rPr lang="de-DE" sz="2400" dirty="0"/>
              <a:t> </a:t>
            </a:r>
            <a:r>
              <a:rPr lang="de-DE" sz="2400" dirty="0" err="1"/>
              <a:t>Signature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part</a:t>
            </a:r>
            <a:r>
              <a:rPr lang="de-DE" sz="2400" dirty="0"/>
              <a:t> </a:t>
            </a:r>
            <a:r>
              <a:rPr lang="de-DE" sz="2400" dirty="0" err="1"/>
              <a:t>combinations</a:t>
            </a:r>
            <a:r>
              <a:rPr lang="de-DE" sz="2400" dirty="0"/>
              <a:t> (</a:t>
            </a:r>
            <a:r>
              <a:rPr lang="de-DE" sz="2400" dirty="0">
                <a:solidFill>
                  <a:srgbClr val="FF0000"/>
                </a:solidFill>
              </a:rPr>
              <a:t>Syntax, </a:t>
            </a:r>
            <a:r>
              <a:rPr lang="de-DE" sz="2400" dirty="0" err="1">
                <a:solidFill>
                  <a:srgbClr val="FF0000"/>
                </a:solidFill>
              </a:rPr>
              <a:t>Grammar</a:t>
            </a:r>
            <a:r>
              <a:rPr lang="de-DE" sz="2400" dirty="0">
                <a:solidFill>
                  <a:srgbClr val="FF0000"/>
                </a:solidFill>
              </a:rPr>
              <a:t>!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2) </a:t>
            </a:r>
            <a:r>
              <a:rPr lang="de-DE" sz="2400" dirty="0" err="1"/>
              <a:t>Learn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meaning</a:t>
            </a:r>
            <a:r>
              <a:rPr lang="de-DE" sz="2400" dirty="0"/>
              <a:t>  </a:t>
            </a:r>
            <a:r>
              <a:rPr lang="de-DE" sz="2400" dirty="0" err="1"/>
              <a:t>of</a:t>
            </a:r>
            <a:r>
              <a:rPr lang="de-DE" sz="2400" dirty="0"/>
              <a:t> simple </a:t>
            </a:r>
            <a:r>
              <a:rPr lang="de-DE" sz="2400" dirty="0" err="1"/>
              <a:t>parts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supervised</a:t>
            </a:r>
            <a:r>
              <a:rPr lang="de-DE" sz="2400" dirty="0"/>
              <a:t> </a:t>
            </a:r>
            <a:r>
              <a:rPr lang="de-DE" sz="2400" dirty="0" err="1"/>
              <a:t>learning</a:t>
            </a:r>
            <a:r>
              <a:rPr lang="de-DE" sz="2400" dirty="0"/>
              <a:t> (</a:t>
            </a:r>
            <a:r>
              <a:rPr lang="de-DE" sz="2400" dirty="0" err="1">
                <a:solidFill>
                  <a:srgbClr val="FF0000"/>
                </a:solidFill>
              </a:rPr>
              <a:t>Semantics</a:t>
            </a:r>
            <a:r>
              <a:rPr lang="de-DE" sz="2400" dirty="0">
                <a:solidFill>
                  <a:srgbClr val="FF0000"/>
                </a:solidFill>
              </a:rPr>
              <a:t>!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3) Look at </a:t>
            </a:r>
            <a:r>
              <a:rPr lang="de-DE" sz="2400" dirty="0" err="1"/>
              <a:t>unknown</a:t>
            </a:r>
            <a:r>
              <a:rPr lang="de-DE" sz="2400" dirty="0"/>
              <a:t> </a:t>
            </a:r>
            <a:r>
              <a:rPr lang="de-DE" sz="2400" dirty="0" err="1"/>
              <a:t>objects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>
                <a:solidFill>
                  <a:srgbClr val="FF0000"/>
                </a:solidFill>
              </a:rPr>
              <a:t>understand</a:t>
            </a:r>
            <a:r>
              <a:rPr lang="de-DE" sz="2400" dirty="0"/>
              <a:t> </a:t>
            </a:r>
            <a:r>
              <a:rPr lang="de-DE" sz="2400" dirty="0" err="1"/>
              <a:t>their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Object</a:t>
            </a:r>
            <a:r>
              <a:rPr lang="de-DE" sz="2400" dirty="0"/>
              <a:t> </a:t>
            </a:r>
            <a:r>
              <a:rPr lang="de-DE" sz="2400" dirty="0" err="1"/>
              <a:t>Signature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part-meanings</a:t>
            </a:r>
            <a:endParaRPr lang="de-DE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90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243"/>
            <a:ext cx="9144000" cy="1060398"/>
          </a:xfrm>
        </p:spPr>
        <p:txBody>
          <a:bodyPr/>
          <a:lstStyle/>
          <a:p>
            <a:r>
              <a:rPr lang="de-DE" dirty="0" smtClean="0"/>
              <a:t>Making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Signatures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297" y="1428627"/>
            <a:ext cx="11277600" cy="636803"/>
          </a:xfrm>
        </p:spPr>
        <p:txBody>
          <a:bodyPr/>
          <a:lstStyle/>
          <a:p>
            <a:r>
              <a:rPr lang="de-DE" b="1" dirty="0" err="1" smtClean="0">
                <a:solidFill>
                  <a:srgbClr val="FF0000"/>
                </a:solidFill>
              </a:rPr>
              <a:t>We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are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getting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the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object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parts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using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computer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vision</a:t>
            </a:r>
            <a:r>
              <a:rPr lang="de-DE" b="1" dirty="0" smtClean="0">
                <a:solidFill>
                  <a:srgbClr val="FF0000"/>
                </a:solidFill>
              </a:rPr>
              <a:t> on </a:t>
            </a:r>
            <a:r>
              <a:rPr lang="de-DE" b="1" dirty="0" err="1" smtClean="0">
                <a:solidFill>
                  <a:srgbClr val="FF0000"/>
                </a:solidFill>
              </a:rPr>
              <a:t>point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cloud</a:t>
            </a:r>
            <a:r>
              <a:rPr lang="de-DE" b="1" dirty="0" smtClean="0">
                <a:solidFill>
                  <a:srgbClr val="FF0000"/>
                </a:solidFill>
              </a:rPr>
              <a:t> </a:t>
            </a:r>
            <a:r>
              <a:rPr lang="de-DE" b="1" dirty="0" err="1" smtClean="0">
                <a:solidFill>
                  <a:srgbClr val="FF0000"/>
                </a:solidFill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DFEA9-3CAE-42CE-BC3F-63B82C92028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33" y="2399813"/>
            <a:ext cx="2554543" cy="166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24" y="2399813"/>
            <a:ext cx="2588353" cy="163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81" y="2114161"/>
            <a:ext cx="3257005" cy="2260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097" y="4673600"/>
            <a:ext cx="114300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Schoeler</a:t>
            </a:r>
            <a:r>
              <a:rPr lang="en-US" sz="1600" dirty="0"/>
              <a:t>, M., </a:t>
            </a:r>
            <a:r>
              <a:rPr lang="en-US" sz="1600" dirty="0" err="1"/>
              <a:t>Papon</a:t>
            </a:r>
            <a:r>
              <a:rPr lang="en-US" sz="1600" dirty="0"/>
              <a:t>, J. and Wörgötter, F. (2015) Constrained Planar Cuts - Object Partitioning for Point Clouds, Computer Vision and Pattern Recognition (CVPR), 2015 IEEE Conference on, pp: 5207 - 5215, DOI: 10.1109/CVPR.2015.7299157.</a:t>
            </a:r>
          </a:p>
          <a:p>
            <a:endParaRPr lang="de-DE" sz="1600" dirty="0" smtClean="0"/>
          </a:p>
          <a:p>
            <a:r>
              <a:rPr lang="en-US" sz="1600" dirty="0"/>
              <a:t>Stein, S.C., </a:t>
            </a:r>
            <a:r>
              <a:rPr lang="en-US" sz="1600" dirty="0" err="1"/>
              <a:t>Schoeler</a:t>
            </a:r>
            <a:r>
              <a:rPr lang="en-US" sz="1600" dirty="0"/>
              <a:t>, M., </a:t>
            </a:r>
            <a:r>
              <a:rPr lang="en-US" sz="1600" dirty="0" err="1"/>
              <a:t>Papon</a:t>
            </a:r>
            <a:r>
              <a:rPr lang="en-US" sz="1600" dirty="0"/>
              <a:t>, J. and Wörgötter, F. (2014). Object Partitioning using Local Convexity, IEEE Conference on Computer Vision and Pattern Recognition (CVPR), 304-311. (DOI: 10.1109/CVPR.2014.46).</a:t>
            </a:r>
          </a:p>
          <a:p>
            <a:endParaRPr lang="de-DE" sz="1600" dirty="0" smtClean="0"/>
          </a:p>
          <a:p>
            <a:r>
              <a:rPr lang="en-US" sz="1600" dirty="0" err="1"/>
              <a:t>Papon</a:t>
            </a:r>
            <a:r>
              <a:rPr lang="en-US" sz="1600" dirty="0"/>
              <a:t>, J. and Abramov, A and </a:t>
            </a:r>
            <a:r>
              <a:rPr lang="en-US" sz="1600" dirty="0" err="1"/>
              <a:t>Schoeler</a:t>
            </a:r>
            <a:r>
              <a:rPr lang="en-US" sz="1600" dirty="0"/>
              <a:t>, M and Wörgötter, F. (2013) Voxel Cloud Connectivity Segmentation - </a:t>
            </a:r>
            <a:r>
              <a:rPr lang="en-US" sz="1600" dirty="0" err="1"/>
              <a:t>Supervoxels</a:t>
            </a:r>
            <a:r>
              <a:rPr lang="en-US" sz="1600" dirty="0"/>
              <a:t> for Point Clouds. IEEE Conference on Computer Vision and Pattern Recognition (CVPR), 2027-2034, DOI: 10.1109/CVPR.2013.264.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649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Parts </a:t>
            </a:r>
            <a:r>
              <a:rPr lang="de-DE" dirty="0" err="1" smtClean="0"/>
              <a:t>from</a:t>
            </a:r>
            <a:r>
              <a:rPr lang="de-DE" dirty="0" smtClean="0"/>
              <a:t>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DFEA9-3CAE-42CE-BC3F-63B82C92028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35243"/>
            <a:ext cx="9144000" cy="1060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Making Object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9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lhaz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80" y="3013709"/>
            <a:ext cx="23812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53487" y="2127585"/>
            <a:ext cx="81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ibn al-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Haytham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commonly known as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Alhazen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1014" y="2712360"/>
            <a:ext cx="2752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Born in Basra (now Iraq) in 965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Died around 1040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434" y="1364571"/>
            <a:ext cx="4272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 of Optics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9387" y="3373754"/>
            <a:ext cx="4763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"if the body has a convex surface that bulges towards the eye [...] then if sight perceives the convexity of the surface it will perceive the body's solidity"; (p. 169, Sabra 1989).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6342" y="5894077"/>
            <a:ext cx="855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Sabra, A.I., 1989. The optics of Ibn al-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Haytham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Books I-III: On direct vision. (English translation and 438 commentary by Sabra, A.I.). London: Warburg Institute</a:t>
            </a:r>
          </a:p>
        </p:txBody>
      </p:sp>
      <p:sp>
        <p:nvSpPr>
          <p:cNvPr id="8" name="Rectangle 7"/>
          <p:cNvSpPr/>
          <p:nvPr/>
        </p:nvSpPr>
        <p:spPr>
          <a:xfrm>
            <a:off x="2593981" y="232225"/>
            <a:ext cx="59214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de-DE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</a:t>
            </a:r>
            <a:r>
              <a:rPr kumimoji="0" lang="de-DE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</a:t>
            </a:r>
            <a:r>
              <a:rPr kumimoji="0" lang="de-DE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done</a:t>
            </a:r>
            <a:r>
              <a:rPr kumimoji="0" lang="de-DE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35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1906935"/>
            <a:ext cx="8995271" cy="410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2855640" y="1888282"/>
            <a:ext cx="2952328" cy="15841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31504" y="6495234"/>
            <a:ext cx="289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Stein et al. ICRA 2014 and CVPR 2014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7F720-25A6-4AA1-93F6-BEBF78CAE63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3262" y="14128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First things first: How to get </a:t>
            </a:r>
            <a:r>
              <a:rPr lang="en-US" sz="3200" dirty="0">
                <a:solidFill>
                  <a:srgbClr val="FF0000"/>
                </a:solidFill>
              </a:rPr>
              <a:t>meaningful (for a human!)</a:t>
            </a:r>
            <a:r>
              <a:rPr lang="en-US" sz="3200" dirty="0"/>
              <a:t> object parts from images?</a:t>
            </a:r>
          </a:p>
        </p:txBody>
      </p:sp>
    </p:spTree>
    <p:extLst>
      <p:ext uri="{BB962C8B-B14F-4D97-AF65-F5344CB8AC3E}">
        <p14:creationId xmlns:p14="http://schemas.microsoft.com/office/powerpoint/2010/main" val="115789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726" y="83726"/>
            <a:ext cx="8934449" cy="1143000"/>
          </a:xfrm>
        </p:spPr>
        <p:txBody>
          <a:bodyPr/>
          <a:lstStyle/>
          <a:p>
            <a:r>
              <a:rPr lang="en-US" sz="2800" dirty="0"/>
              <a:t>Convex-Concave Surface Transitions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7F720-25A6-4AA1-93F6-BEBF78CAE63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 l="17848" t="4974" r="55022" b="65700"/>
          <a:stretch>
            <a:fillRect/>
          </a:stretch>
        </p:blipFill>
        <p:spPr bwMode="auto">
          <a:xfrm>
            <a:off x="2735264" y="2249488"/>
            <a:ext cx="237807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5100" y="4048125"/>
            <a:ext cx="2895600" cy="202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3390900" y="3209925"/>
            <a:ext cx="533400" cy="990600"/>
          </a:xfrm>
          <a:prstGeom prst="straightConnector1">
            <a:avLst/>
          </a:prstGeom>
          <a:noFill/>
          <a:ln w="28575" algn="ctr">
            <a:solidFill>
              <a:srgbClr val="66FF33"/>
            </a:solidFill>
            <a:round/>
            <a:headEnd/>
            <a:tailEnd type="arrow" w="med" len="med"/>
          </a:ln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H="1">
            <a:off x="4381500" y="3057525"/>
            <a:ext cx="228600" cy="1371600"/>
          </a:xfrm>
          <a:prstGeom prst="straightConnector1">
            <a:avLst/>
          </a:prstGeom>
          <a:noFill/>
          <a:ln w="28575" algn="ctr">
            <a:solidFill>
              <a:srgbClr val="66FF33"/>
            </a:solidFill>
            <a:round/>
            <a:headEnd/>
            <a:tailEnd type="arrow" w="med" len="med"/>
          </a:ln>
        </p:spPr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591300" y="2905126"/>
            <a:ext cx="3027432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 German (for school kids to</a:t>
            </a:r>
          </a:p>
          <a:p>
            <a:pPr eaLnBrk="0" hangingPunct="0"/>
            <a:r>
              <a:rPr lang="en-US" dirty="0"/>
              <a:t>memorize):</a:t>
            </a:r>
          </a:p>
          <a:p>
            <a:pPr eaLnBrk="0" hangingPunct="0"/>
            <a:endParaRPr lang="en-US" dirty="0"/>
          </a:p>
          <a:p>
            <a:pPr eaLnBrk="0" hangingPunct="0"/>
            <a:r>
              <a:rPr lang="en-US" sz="2400" b="1" dirty="0"/>
              <a:t>“Convex </a:t>
            </a:r>
            <a:r>
              <a:rPr lang="en-US" sz="2400" b="1" dirty="0" err="1"/>
              <a:t>wie</a:t>
            </a:r>
            <a:r>
              <a:rPr lang="en-US" sz="2400" b="1" dirty="0"/>
              <a:t> </a:t>
            </a:r>
            <a:r>
              <a:rPr lang="en-US" sz="2400" b="1" dirty="0" err="1"/>
              <a:t>ein</a:t>
            </a:r>
            <a:r>
              <a:rPr lang="en-US" sz="2400" b="1" dirty="0"/>
              <a:t> </a:t>
            </a:r>
            <a:r>
              <a:rPr lang="en-US" sz="2400" b="1" dirty="0" err="1"/>
              <a:t>Keks</a:t>
            </a:r>
            <a:r>
              <a:rPr lang="en-US" sz="2400" b="1" dirty="0"/>
              <a:t>”</a:t>
            </a:r>
          </a:p>
          <a:p>
            <a:pPr eaLnBrk="0" hangingPunct="0"/>
            <a:endParaRPr lang="en-US" dirty="0"/>
          </a:p>
          <a:p>
            <a:pPr eaLnBrk="0" hangingPunct="0"/>
            <a:r>
              <a:rPr lang="en-US" dirty="0"/>
              <a:t>	      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8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562074"/>
          </a:xfrm>
        </p:spPr>
        <p:txBody>
          <a:bodyPr>
            <a:normAutofit/>
          </a:bodyPr>
          <a:lstStyle/>
          <a:p>
            <a:r>
              <a:rPr lang="en-US" sz="2800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673" y="692696"/>
            <a:ext cx="8424936" cy="129614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Remarkably</a:t>
            </a:r>
            <a:r>
              <a:rPr lang="en-US" sz="2400" dirty="0"/>
              <a:t>: This feature seems to (most often) divide objects into “nameable” and/or “</a:t>
            </a:r>
            <a:r>
              <a:rPr lang="en-US" sz="2400" dirty="0" err="1"/>
              <a:t>manipulatable</a:t>
            </a:r>
            <a:r>
              <a:rPr lang="en-US" sz="2400" dirty="0"/>
              <a:t>” </a:t>
            </a:r>
            <a:r>
              <a:rPr lang="en-US" sz="2400" dirty="0">
                <a:solidFill>
                  <a:srgbClr val="FF0000"/>
                </a:solidFill>
              </a:rPr>
              <a:t>Primitive Parts!</a:t>
            </a:r>
            <a:r>
              <a:rPr lang="en-US" sz="2400" dirty="0"/>
              <a:t> This points to a </a:t>
            </a:r>
            <a:r>
              <a:rPr lang="en-US" sz="2400" dirty="0">
                <a:solidFill>
                  <a:srgbClr val="FF0000"/>
                </a:solidFill>
              </a:rPr>
              <a:t>human-cognitive link.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469" y="2323039"/>
            <a:ext cx="2554543" cy="166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563" y="4114508"/>
            <a:ext cx="2588353" cy="163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895" y="3259144"/>
            <a:ext cx="3257005" cy="2260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68" y="2399253"/>
            <a:ext cx="2297329" cy="343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3118" y="5839420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Handles: </a:t>
            </a:r>
            <a:r>
              <a:rPr lang="en-US" dirty="0"/>
              <a:t>we seem to build our objects to adhere to this principle.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7F720-25A6-4AA1-93F6-BEBF78CAE63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0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sz="2800" dirty="0"/>
              <a:t>Psychophysical Evidences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512" y="836712"/>
            <a:ext cx="8784976" cy="1080120"/>
          </a:xfrm>
        </p:spPr>
        <p:txBody>
          <a:bodyPr>
            <a:normAutofit/>
          </a:bodyPr>
          <a:lstStyle/>
          <a:p>
            <a:r>
              <a:rPr lang="en-US" sz="2400" dirty="0"/>
              <a:t>Human (and chimpanzees) break images at convex-concave transitions.</a:t>
            </a:r>
            <a:endParaRPr 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74" y="2708920"/>
            <a:ext cx="211346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014934" y="3933056"/>
            <a:ext cx="25922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14934" y="3212976"/>
            <a:ext cx="25922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30958" y="4653136"/>
            <a:ext cx="25922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5560" y="5517232"/>
            <a:ext cx="25922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31904" y="1700808"/>
            <a:ext cx="511256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Bertamini</a:t>
            </a:r>
            <a:r>
              <a:rPr lang="en-US" sz="1200" dirty="0"/>
              <a:t>, M., </a:t>
            </a:r>
            <a:r>
              <a:rPr lang="en-US" sz="1200" dirty="0" err="1"/>
              <a:t>Wagemans</a:t>
            </a:r>
            <a:r>
              <a:rPr lang="en-US" sz="1200" dirty="0"/>
              <a:t>, J. Processing convexity and concavity along a 2D-contour: figure-ground, structural shape, and attention. </a:t>
            </a:r>
            <a:r>
              <a:rPr lang="en-US" sz="1200" dirty="0" err="1"/>
              <a:t>Psychon</a:t>
            </a:r>
            <a:r>
              <a:rPr lang="en-US" sz="1200" dirty="0"/>
              <a:t> Bull Rev, 2012. 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Braunstein</a:t>
            </a:r>
            <a:r>
              <a:rPr lang="en-US" sz="1200" dirty="0"/>
              <a:t>, M. L., Hoffman, D.D. and </a:t>
            </a:r>
            <a:r>
              <a:rPr lang="en-US" sz="1200" dirty="0" err="1"/>
              <a:t>Saidpour</a:t>
            </a:r>
            <a:r>
              <a:rPr lang="en-US" sz="1200" dirty="0"/>
              <a:t>, A. Parts of visual objects: an experimental test of the minima rule. Perception, 18:817–826, 1989. 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Cate, A.D., </a:t>
            </a:r>
            <a:r>
              <a:rPr lang="en-US" sz="1200" dirty="0" err="1"/>
              <a:t>Behrmann</a:t>
            </a:r>
            <a:r>
              <a:rPr lang="en-US" sz="1200" dirty="0"/>
              <a:t>, M. Perceiving parts and shapes from concave surfaces. </a:t>
            </a:r>
            <a:r>
              <a:rPr lang="en-US" sz="1200" dirty="0" err="1"/>
              <a:t>Atten</a:t>
            </a:r>
            <a:r>
              <a:rPr lang="en-US" sz="1200" dirty="0"/>
              <a:t> Percept </a:t>
            </a:r>
            <a:r>
              <a:rPr lang="en-US" sz="1200" dirty="0" err="1"/>
              <a:t>Psychophys</a:t>
            </a:r>
            <a:r>
              <a:rPr lang="en-US" sz="1200" dirty="0"/>
              <a:t>, 2010. 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Chen, X., </a:t>
            </a:r>
            <a:r>
              <a:rPr lang="en-US" sz="1200" dirty="0" err="1"/>
              <a:t>Golovinskiy</a:t>
            </a:r>
            <a:r>
              <a:rPr lang="en-US" sz="1200" dirty="0"/>
              <a:t>, A., </a:t>
            </a:r>
            <a:r>
              <a:rPr lang="en-US" sz="1200" dirty="0" err="1"/>
              <a:t>Funkhouser</a:t>
            </a:r>
            <a:r>
              <a:rPr lang="en-US" sz="1200" dirty="0"/>
              <a:t>, T. A Benchmark for 3D Mesh Segmentation. ACM Transactions on Graphics, August 2009. </a:t>
            </a:r>
          </a:p>
          <a:p>
            <a:r>
              <a:rPr lang="en-US" sz="1200" dirty="0"/>
              <a:t>Hoffman, D.D. and Richards, W.A. Parts of recognition. Cognition, 1984. 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Hulleman</a:t>
            </a:r>
            <a:r>
              <a:rPr lang="en-US" sz="1200" dirty="0"/>
              <a:t>, J., </a:t>
            </a:r>
            <a:r>
              <a:rPr lang="en-US" sz="1200" dirty="0" err="1"/>
              <a:t>Winkel</a:t>
            </a:r>
            <a:r>
              <a:rPr lang="en-US" sz="1200" dirty="0"/>
              <a:t>, W., </a:t>
            </a:r>
            <a:r>
              <a:rPr lang="en-US" sz="1200" dirty="0" err="1"/>
              <a:t>Boselie</a:t>
            </a:r>
            <a:r>
              <a:rPr lang="en-US" sz="1200" dirty="0"/>
              <a:t>, F. Concavities as basic features in visual search: Evidence from search asymmetries. Perception &amp; Psychophysics, 62 (1), /62-174, 2000. 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Matsuno</a:t>
            </a:r>
            <a:r>
              <a:rPr lang="en-US" sz="1200" dirty="0"/>
              <a:t>, T., </a:t>
            </a:r>
            <a:r>
              <a:rPr lang="en-US" sz="1200" dirty="0" err="1"/>
              <a:t>Tomonaga</a:t>
            </a:r>
            <a:r>
              <a:rPr lang="en-US" sz="1200" dirty="0"/>
              <a:t>, M. An advantage for concavities in shape perception by </a:t>
            </a:r>
            <a:r>
              <a:rPr lang="en-US" sz="1200" dirty="0">
                <a:solidFill>
                  <a:srgbClr val="FF0000"/>
                </a:solidFill>
              </a:rPr>
              <a:t>chimpanzees</a:t>
            </a:r>
            <a:r>
              <a:rPr lang="en-US" sz="1200" dirty="0"/>
              <a:t> (</a:t>
            </a:r>
            <a:r>
              <a:rPr lang="en-US" sz="1200" i="1" dirty="0"/>
              <a:t>pan troglodytes</a:t>
            </a:r>
            <a:r>
              <a:rPr lang="en-US" sz="1200" dirty="0"/>
              <a:t>). </a:t>
            </a:r>
            <a:r>
              <a:rPr lang="en-US" sz="1200" dirty="0" err="1"/>
              <a:t>Behavioural</a:t>
            </a:r>
            <a:r>
              <a:rPr lang="en-US" sz="1200" dirty="0"/>
              <a:t> Processes, 75(3):253–258, 2007.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7F720-25A6-4AA1-93F6-BEBF78CAE63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63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857829" y="527674"/>
            <a:ext cx="8577618" cy="449263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683657" y="2133601"/>
            <a:ext cx="8345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Problem is how to measure this?</a:t>
            </a:r>
          </a:p>
          <a:p>
            <a:endParaRPr lang="en-US" dirty="0"/>
          </a:p>
          <a:p>
            <a:r>
              <a:rPr lang="en-US" sz="2400" b="1" dirty="0"/>
              <a:t>All everyday objects are for us associated to some function! They are not “just an Object”</a:t>
            </a:r>
          </a:p>
        </p:txBody>
      </p:sp>
      <p:pic>
        <p:nvPicPr>
          <p:cNvPr id="6149" name="Picture 5" descr="http://media-1.web.britannica.com/eb-media/98/161598-004-0FA9DA0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33" y="3639737"/>
            <a:ext cx="2079625" cy="282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73971" y="82070"/>
            <a:ext cx="11145333" cy="1930390"/>
          </a:xfrm>
        </p:spPr>
        <p:txBody>
          <a:bodyPr>
            <a:normAutofit/>
          </a:bodyPr>
          <a:lstStyle/>
          <a:p>
            <a:r>
              <a:rPr lang="en-US" dirty="0"/>
              <a:t>To what degree is the human “object concept” driven by convex-concave transitions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52685" y="3933371"/>
            <a:ext cx="5878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Hermann </a:t>
            </a:r>
            <a:r>
              <a:rPr lang="en-US" dirty="0" err="1"/>
              <a:t>Ebbinghaus</a:t>
            </a:r>
            <a:r>
              <a:rPr lang="en-US" dirty="0"/>
              <a:t> [1850-1909] used (language) </a:t>
            </a:r>
            <a:r>
              <a:rPr lang="en-US" dirty="0">
                <a:solidFill>
                  <a:srgbClr val="FF0000"/>
                </a:solidFill>
              </a:rPr>
              <a:t>nonsense syllables </a:t>
            </a:r>
            <a:r>
              <a:rPr lang="en-US" dirty="0"/>
              <a:t>to study memory</a:t>
            </a:r>
          </a:p>
          <a:p>
            <a:endParaRPr lang="en-US" dirty="0"/>
          </a:p>
          <a:p>
            <a:r>
              <a:rPr lang="en-US" dirty="0"/>
              <a:t>We would like to use (physical) </a:t>
            </a:r>
            <a:r>
              <a:rPr lang="en-US" dirty="0">
                <a:solidFill>
                  <a:srgbClr val="FF0000"/>
                </a:solidFill>
              </a:rPr>
              <a:t>nonsense entities </a:t>
            </a:r>
            <a:r>
              <a:rPr lang="en-US" dirty="0"/>
              <a:t>to study object concepts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162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ntomim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36" y="1418292"/>
            <a:ext cx="5725665" cy="429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0125" y="5987018"/>
            <a:ext cx="80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Objects do not even exist in their own right………………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1805344" y="12799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Our Action-Understanding</a:t>
            </a:r>
            <a:br>
              <a:rPr lang="en-US" altLang="en-US" sz="4000" dirty="0"/>
            </a:br>
            <a:r>
              <a:rPr lang="en-US" altLang="en-US" sz="3600" dirty="0"/>
              <a:t>(does not require objects)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713010" y="578473"/>
            <a:ext cx="8577618" cy="449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Polycubes – A “nonsense” System for Doing Psychophysics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88" y="1973943"/>
            <a:ext cx="2110380" cy="18070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61" y="1944911"/>
            <a:ext cx="2171977" cy="18070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34744" y="1291773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6573" y="1299030"/>
            <a:ext cx="604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8456" y="251097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75599" y="276497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57" y="4267199"/>
            <a:ext cx="2835124" cy="21263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12630" y="3519716"/>
            <a:ext cx="813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P10</a:t>
            </a:r>
          </a:p>
        </p:txBody>
      </p:sp>
      <p:sp>
        <p:nvSpPr>
          <p:cNvPr id="6" name="TextBox 5"/>
          <p:cNvSpPr txBox="1"/>
          <p:nvPr/>
        </p:nvSpPr>
        <p:spPr>
          <a:xfrm rot="20977360">
            <a:off x="2664048" y="4319139"/>
            <a:ext cx="378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Build me an “Object”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02972" y="5617029"/>
            <a:ext cx="493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Will humans minimize concavity in doing so?</a:t>
            </a:r>
          </a:p>
        </p:txBody>
      </p:sp>
    </p:spTree>
    <p:extLst>
      <p:ext uri="{BB962C8B-B14F-4D97-AF65-F5344CB8AC3E}">
        <p14:creationId xmlns:p14="http://schemas.microsoft.com/office/powerpoint/2010/main" val="12308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16" grpId="0"/>
      <p:bldP spid="6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1893" y="383821"/>
            <a:ext cx="4114800" cy="6340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697" y="1316724"/>
            <a:ext cx="3098042" cy="842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It seems we build our world this way….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1368600"/>
            <a:ext cx="4695825" cy="526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55" y="2420889"/>
            <a:ext cx="3120507" cy="239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62886" y="5229200"/>
            <a:ext cx="329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” Data Points in total: N=180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19331" y="6264322"/>
            <a:ext cx="368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Frontiers in Psychology 2015a</a:t>
            </a:r>
          </a:p>
        </p:txBody>
      </p:sp>
    </p:spTree>
    <p:extLst>
      <p:ext uri="{BB962C8B-B14F-4D97-AF65-F5344CB8AC3E}">
        <p14:creationId xmlns:p14="http://schemas.microsoft.com/office/powerpoint/2010/main" val="184438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524001" y="60325"/>
            <a:ext cx="9020175" cy="954088"/>
          </a:xfrm>
        </p:spPr>
        <p:txBody>
          <a:bodyPr>
            <a:noAutofit/>
          </a:bodyPr>
          <a:lstStyle/>
          <a:p>
            <a:r>
              <a:rPr lang="en-US" sz="2800" dirty="0"/>
              <a:t>Human can “name” these parts: A cognitive link?</a:t>
            </a:r>
            <a:endParaRPr lang="en-US" sz="2800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40" y="1390649"/>
            <a:ext cx="4623623" cy="526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9" y="1597025"/>
            <a:ext cx="3049587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524001" y="60325"/>
            <a:ext cx="9020175" cy="954088"/>
          </a:xfrm>
        </p:spPr>
        <p:txBody>
          <a:bodyPr>
            <a:noAutofit/>
          </a:bodyPr>
          <a:lstStyle/>
          <a:p>
            <a:r>
              <a:rPr lang="en-US" sz="2800" dirty="0"/>
              <a:t>Human can “name” these parts: A cognitive link?</a:t>
            </a:r>
            <a:endParaRPr lang="en-US" sz="2800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55"/>
          <a:stretch/>
        </p:blipFill>
        <p:spPr bwMode="auto">
          <a:xfrm>
            <a:off x="2562225" y="1089818"/>
            <a:ext cx="7295403" cy="434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313" y="5433220"/>
            <a:ext cx="1693063" cy="129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56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925031" y="140712"/>
            <a:ext cx="8280400" cy="954088"/>
          </a:xfrm>
        </p:spPr>
        <p:txBody>
          <a:bodyPr>
            <a:noAutofit/>
          </a:bodyPr>
          <a:lstStyle/>
          <a:p>
            <a:r>
              <a:rPr lang="en-US" sz="2800" dirty="0"/>
              <a:t>Compare this to color-based segmentation!</a:t>
            </a:r>
            <a:endParaRPr lang="en-US" sz="2800" dirty="0"/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1018307"/>
            <a:ext cx="5585806" cy="426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83878" y="6156156"/>
            <a:ext cx="447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“meaningful” entities emerge !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5029203" y="3648077"/>
            <a:ext cx="1113969" cy="209549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4994125" y="2857501"/>
            <a:ext cx="1149046" cy="28860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190876" y="1543051"/>
            <a:ext cx="3476625" cy="10440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916456" y="1173718"/>
            <a:ext cx="14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Throat+Head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82498" y="5558909"/>
            <a:ext cx="17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Fridge-fragments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313" y="5433220"/>
            <a:ext cx="1693063" cy="129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88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Making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Signatures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DFEA9-3CAE-42CE-BC3F-63B82C92028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9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2998"/>
            <a:ext cx="9108504" cy="89572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Annotated Part Connectivity Graph</a:t>
            </a:r>
            <a:endParaRPr lang="en-US" sz="32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15480" y="980728"/>
            <a:ext cx="9361040" cy="2736304"/>
          </a:xfrm>
        </p:spPr>
        <p:txBody>
          <a:bodyPr>
            <a:normAutofit/>
          </a:bodyPr>
          <a:lstStyle/>
          <a:p>
            <a:r>
              <a:rPr lang="en-US" sz="2400" u="sng" dirty="0"/>
              <a:t>Main conjecture: </a:t>
            </a:r>
            <a:r>
              <a:rPr lang="en-US" sz="2400" dirty="0"/>
              <a:t>The geometrical configuration between Primitive Parts can be considered the “grammar of objects”.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Aspect 1</a:t>
            </a:r>
            <a:r>
              <a:rPr lang="en-US" sz="2000" dirty="0" smtClean="0"/>
              <a:t>: </a:t>
            </a:r>
            <a:r>
              <a:rPr lang="en-US" sz="2000" dirty="0"/>
              <a:t>Object parts rarely connect to more than 2 or 3 other parts (few edges in such a graph) to form an object.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Aspect 2</a:t>
            </a:r>
            <a:r>
              <a:rPr lang="en-US" sz="2000" dirty="0" smtClean="0"/>
              <a:t>: </a:t>
            </a:r>
            <a:r>
              <a:rPr lang="en-US" sz="2000" dirty="0"/>
              <a:t>As such there are no </a:t>
            </a:r>
            <a:r>
              <a:rPr lang="en-US" sz="2000" i="1" dirty="0"/>
              <a:t>a-priori</a:t>
            </a:r>
            <a:r>
              <a:rPr lang="en-US" sz="2000" dirty="0"/>
              <a:t> pose-limitations of how to connect any 2 parts to each other (edges need annotations).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2778564" y="3289476"/>
            <a:ext cx="7080823" cy="3523900"/>
            <a:chOff x="1254563" y="3289476"/>
            <a:chExt cx="7080823" cy="3523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32" t="18469" r="26239" b="48969"/>
            <a:stretch/>
          </p:blipFill>
          <p:spPr>
            <a:xfrm>
              <a:off x="1254563" y="3812696"/>
              <a:ext cx="627734" cy="8932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86" t="18469" r="47489" b="44818"/>
            <a:stretch/>
          </p:blipFill>
          <p:spPr>
            <a:xfrm>
              <a:off x="5324120" y="4028720"/>
              <a:ext cx="684090" cy="929258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2687842" y="5751165"/>
              <a:ext cx="450329" cy="1062211"/>
              <a:chOff x="5057775" y="3923134"/>
              <a:chExt cx="591795" cy="14321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48" t="45561" r="42280" b="27348"/>
              <a:stretch/>
            </p:blipFill>
            <p:spPr>
              <a:xfrm>
                <a:off x="5057775" y="3923134"/>
                <a:ext cx="591795" cy="1432173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5057775" y="3923134"/>
                <a:ext cx="72008" cy="2979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578836" y="4941167"/>
                <a:ext cx="70733" cy="41413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508104" y="5094710"/>
                <a:ext cx="102931" cy="2605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>
              <a:stCxn id="5" idx="2"/>
              <a:endCxn id="7" idx="1"/>
            </p:cNvCxnSpPr>
            <p:nvPr/>
          </p:nvCxnSpPr>
          <p:spPr>
            <a:xfrm>
              <a:off x="1568430" y="4705950"/>
              <a:ext cx="1119412" cy="157632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2"/>
              <a:endCxn id="7" idx="3"/>
            </p:cNvCxnSpPr>
            <p:nvPr/>
          </p:nvCxnSpPr>
          <p:spPr>
            <a:xfrm flipH="1">
              <a:off x="3138171" y="4957978"/>
              <a:ext cx="2527994" cy="132429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1783970" y="5234315"/>
              <a:ext cx="531105" cy="503148"/>
              <a:chOff x="5089244" y="4634641"/>
              <a:chExt cx="1062211" cy="1307984"/>
            </a:xfrm>
          </p:grpSpPr>
          <p:grpSp>
            <p:nvGrpSpPr>
              <p:cNvPr id="24" name="Group 23"/>
              <p:cNvGrpSpPr/>
              <p:nvPr/>
            </p:nvGrpSpPr>
            <p:grpSpPr>
              <a:xfrm rot="5400000">
                <a:off x="5395185" y="5186355"/>
                <a:ext cx="450329" cy="1062211"/>
                <a:chOff x="5057775" y="3923134"/>
                <a:chExt cx="591795" cy="1432173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248" t="45561" r="42280" b="27348"/>
                <a:stretch/>
              </p:blipFill>
              <p:spPr>
                <a:xfrm>
                  <a:off x="5057775" y="3923134"/>
                  <a:ext cx="591795" cy="1432173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5057775" y="3923134"/>
                  <a:ext cx="72008" cy="29795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578836" y="4941167"/>
                  <a:ext cx="70733" cy="41413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5508104" y="5094710"/>
                  <a:ext cx="102931" cy="2605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532" t="18469" r="26239" b="48969"/>
              <a:stretch/>
            </p:blipFill>
            <p:spPr>
              <a:xfrm>
                <a:off x="5393710" y="4634641"/>
                <a:ext cx="627734" cy="893254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4051518" y="5406349"/>
              <a:ext cx="576064" cy="465485"/>
              <a:chOff x="4499992" y="4272434"/>
              <a:chExt cx="1094494" cy="1062211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86" t="18469" r="47489" b="44818"/>
              <a:stretch/>
            </p:blipFill>
            <p:spPr>
              <a:xfrm>
                <a:off x="4499992" y="4365104"/>
                <a:ext cx="684090" cy="929258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 rot="21145133">
                <a:off x="5144157" y="4272434"/>
                <a:ext cx="450329" cy="1062211"/>
                <a:chOff x="5057775" y="3923134"/>
                <a:chExt cx="591795" cy="1432173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248" t="45561" r="42280" b="27348"/>
                <a:stretch/>
              </p:blipFill>
              <p:spPr>
                <a:xfrm>
                  <a:off x="5057775" y="3923134"/>
                  <a:ext cx="591795" cy="1432173"/>
                </a:xfrm>
                <a:prstGeom prst="rect">
                  <a:avLst/>
                </a:prstGeom>
              </p:spPr>
            </p:pic>
            <p:sp>
              <p:nvSpPr>
                <p:cNvPr id="33" name="Rectangle 32"/>
                <p:cNvSpPr/>
                <p:nvPr/>
              </p:nvSpPr>
              <p:spPr>
                <a:xfrm>
                  <a:off x="5057775" y="3923134"/>
                  <a:ext cx="72008" cy="29795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5578836" y="4941167"/>
                  <a:ext cx="70733" cy="41413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508104" y="5094710"/>
                  <a:ext cx="102931" cy="26059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6067526" y="4261337"/>
              <a:ext cx="1826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Node: Geon-Type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88724" y="5541264"/>
              <a:ext cx="364666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Annotated Edge:</a:t>
              </a:r>
            </a:p>
            <a:p>
              <a:r>
                <a:rPr lang="en-US" dirty="0"/>
                <a:t>	</a:t>
              </a:r>
              <a:r>
                <a:rPr lang="en-US" sz="1400" dirty="0"/>
                <a:t>Solid Edge:      “is connected”</a:t>
              </a:r>
            </a:p>
            <a:p>
              <a:r>
                <a:rPr lang="en-US" sz="1400" dirty="0"/>
                <a:t>	Annotation:   “with Pose”</a:t>
              </a:r>
            </a:p>
          </p:txBody>
        </p:sp>
        <p:cxnSp>
          <p:nvCxnSpPr>
            <p:cNvPr id="43" name="Straight Connector 42"/>
            <p:cNvCxnSpPr>
              <a:stCxn id="6" idx="1"/>
              <a:endCxn id="5" idx="3"/>
            </p:cNvCxnSpPr>
            <p:nvPr/>
          </p:nvCxnSpPr>
          <p:spPr>
            <a:xfrm flipH="1" flipV="1">
              <a:off x="1882297" y="4259323"/>
              <a:ext cx="3441823" cy="234026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658014" y="3289476"/>
              <a:ext cx="25202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Broken Edge:   “not connected”</a:t>
              </a:r>
            </a:p>
            <a:p>
              <a:r>
                <a:rPr lang="en-US" sz="1400" dirty="0"/>
                <a:t>Annotation:     “with Pose”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86" t="18469" r="47489" b="44818"/>
            <a:stretch/>
          </p:blipFill>
          <p:spPr>
            <a:xfrm>
              <a:off x="3438490" y="4485496"/>
              <a:ext cx="290832" cy="327787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32" t="18469" r="26239" b="48969"/>
            <a:stretch/>
          </p:blipFill>
          <p:spPr>
            <a:xfrm rot="9746918">
              <a:off x="3442551" y="3882322"/>
              <a:ext cx="339541" cy="400883"/>
            </a:xfrm>
            <a:prstGeom prst="rect">
              <a:avLst/>
            </a:prstGeom>
          </p:spPr>
        </p:pic>
        <p:sp>
          <p:nvSpPr>
            <p:cNvPr id="79" name="Oval 78"/>
            <p:cNvSpPr/>
            <p:nvPr/>
          </p:nvSpPr>
          <p:spPr>
            <a:xfrm>
              <a:off x="3255149" y="3729575"/>
              <a:ext cx="696117" cy="1154864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951267" y="5234315"/>
              <a:ext cx="764750" cy="786973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710761" y="5147777"/>
              <a:ext cx="764750" cy="786973"/>
            </a:xfrm>
            <a:prstGeom prst="ellipse">
              <a:avLst/>
            </a:prstGeom>
            <a:solidFill>
              <a:schemeClr val="accent1">
                <a:alpha val="1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9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879977" y="6208393"/>
                <a:ext cx="2138149" cy="37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600" i="1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  <m:r>
                        <a:rPr lang="de-DE" sz="1600" i="1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/>
                              <a:ea typeface="Cambria Math"/>
                            </a:rPr>
                            <m:t>𝑐𝑜𝑠</m:t>
                          </m:r>
                        </m:e>
                        <m:sup>
                          <m:r>
                            <a:rPr lang="de-DE" sz="16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de-DE" sz="1600" i="1">
                              <a:latin typeface="Cambria Math"/>
                              <a:ea typeface="Cambria Math"/>
                            </a:rPr>
                            <m:t> ⋅</m:t>
                          </m:r>
                          <m:acc>
                            <m:accPr>
                              <m:chr m:val="⃑"/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de-DE" sz="1600" dirty="0">
                  <a:ea typeface="Cambria Math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7" y="6208393"/>
                <a:ext cx="2138149" cy="376000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5879977" y="5877272"/>
                <a:ext cx="1798569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>
                              <a:latin typeface="Cambria Math"/>
                            </a:rPr>
                            <m:t>Δ</m:t>
                          </m:r>
                          <m:r>
                            <a:rPr lang="de-DE" sz="16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de-DE" sz="160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=‖</m:t>
                      </m:r>
                      <m:acc>
                        <m:accPr>
                          <m:chr m:val="⃗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de-DE" sz="1600" i="1">
                          <a:latin typeface="Cambria Math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/>
                            </a:rPr>
                            <m:t>‖</m:t>
                          </m:r>
                        </m:e>
                        <m:sub>
                          <m:r>
                            <a:rPr lang="de-DE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7" y="5877272"/>
                <a:ext cx="1798569" cy="358368"/>
              </a:xfrm>
              <a:prstGeom prst="rect">
                <a:avLst/>
              </a:prstGeom>
              <a:blipFill>
                <a:blip r:embed="rId3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/>
              <p:cNvSpPr/>
              <p:nvPr/>
            </p:nvSpPr>
            <p:spPr>
              <a:xfrm>
                <a:off x="8044995" y="5916049"/>
                <a:ext cx="23467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sz="1600" dirty="0"/>
                  <a:t> :  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/>
                      </a:rPr>
                      <m:t>𝑖</m:t>
                    </m:r>
                  </m:oMath>
                </a14:m>
                <a:r>
                  <a:rPr lang="de-DE" sz="1200" dirty="0"/>
                  <a:t>-th point in the point cloud</a:t>
                </a:r>
                <a:endParaRPr lang="de-DE" sz="1200" dirty="0"/>
              </a:p>
            </p:txBody>
          </p:sp>
        </mc:Choice>
        <mc:Fallback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95" y="5916049"/>
                <a:ext cx="2346733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/>
              <p:cNvSpPr/>
              <p:nvPr/>
            </p:nvSpPr>
            <p:spPr>
              <a:xfrm>
                <a:off x="8044994" y="6224604"/>
                <a:ext cx="21192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sz="1600" dirty="0"/>
                  <a:t> :   </a:t>
                </a:r>
                <a:r>
                  <a:rPr lang="de-DE" sz="1200" dirty="0"/>
                  <a:t>normal vector of point </a:t>
                </a:r>
                <a14:m>
                  <m:oMath xmlns:m="http://schemas.openxmlformats.org/officeDocument/2006/math">
                    <m:r>
                      <a:rPr lang="de-DE" sz="1400" i="1">
                        <a:latin typeface="Cambria Math"/>
                      </a:rPr>
                      <m:t>𝑖</m:t>
                    </m:r>
                  </m:oMath>
                </a14:m>
                <a:endParaRPr lang="de-DE" sz="1100" dirty="0"/>
              </a:p>
            </p:txBody>
          </p:sp>
        </mc:Choice>
        <mc:Fallback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94" y="6224604"/>
                <a:ext cx="2119298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1991544" y="5808166"/>
                <a:ext cx="372178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Signature = Histogram of 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>
                        <a:latin typeface="Cambria Math"/>
                      </a:rPr>
                      <m:t>Δ</m:t>
                    </m:r>
                    <m:r>
                      <a:rPr lang="de-DE" sz="1600" i="1">
                        <a:latin typeface="Cambria Math"/>
                      </a:rPr>
                      <m:t>𝑑</m:t>
                    </m:r>
                    <m:r>
                      <a:rPr lang="de-DE" sz="1600" i="1">
                        <a:latin typeface="Cambria Math"/>
                      </a:rPr>
                      <m:t> </m:t>
                    </m:r>
                  </m:oMath>
                </a14:m>
                <a:r>
                  <a:rPr lang="de-DE" sz="1600" dirty="0"/>
                  <a:t> </a:t>
                </a:r>
                <a:br>
                  <a:rPr lang="de-DE" sz="1600" dirty="0"/>
                </a:br>
                <a:r>
                  <a:rPr lang="de-DE" sz="1600" dirty="0"/>
                  <a:t>vs.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>
                        <a:latin typeface="Cambria Math"/>
                      </a:rPr>
                      <m:t>Δ</m:t>
                    </m:r>
                    <m:r>
                      <a:rPr lang="de-DE" sz="1600" i="1">
                        <a:latin typeface="Cambria Math"/>
                      </a:rPr>
                      <m:t>𝛼</m:t>
                    </m:r>
                  </m:oMath>
                </a14:m>
                <a:r>
                  <a:rPr lang="de-DE" sz="1600" dirty="0"/>
                  <a:t> between points/normals. </a:t>
                </a:r>
                <a:br>
                  <a:rPr lang="de-DE" sz="1600" dirty="0"/>
                </a:br>
                <a:r>
                  <a:rPr lang="de-DE" sz="1600" dirty="0"/>
                  <a:t>Summed over all points to all other points </a:t>
                </a:r>
                <a:br>
                  <a:rPr lang="de-DE" sz="1600" dirty="0"/>
                </a:br>
                <a:r>
                  <a:rPr lang="de-DE" sz="1600" dirty="0"/>
                  <a:t>within the part.</a:t>
                </a: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808166"/>
                <a:ext cx="3721788" cy="1077218"/>
              </a:xfrm>
              <a:prstGeom prst="rect">
                <a:avLst/>
              </a:prstGeom>
              <a:blipFill>
                <a:blip r:embed="rId6"/>
                <a:stretch>
                  <a:fillRect l="-984" t="-17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Z:\HD_Storage\Documents\Markus\Presentations\2013-11-29 Flo Karlsruhe Contribution\Source\PartS\screenshot-138634085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75" y="679556"/>
            <a:ext cx="4135492" cy="20048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70C0"/>
            </a:solidFill>
          </a:ln>
          <a:extLst/>
        </p:spPr>
      </p:pic>
      <p:grpSp>
        <p:nvGrpSpPr>
          <p:cNvPr id="103" name="Group 102"/>
          <p:cNvGrpSpPr/>
          <p:nvPr/>
        </p:nvGrpSpPr>
        <p:grpSpPr>
          <a:xfrm>
            <a:off x="6244819" y="199973"/>
            <a:ext cx="3655392" cy="2645726"/>
            <a:chOff x="4720819" y="199973"/>
            <a:chExt cx="3655392" cy="2645726"/>
          </a:xfrm>
        </p:grpSpPr>
        <p:sp>
          <p:nvSpPr>
            <p:cNvPr id="96" name="Rectangle 95"/>
            <p:cNvSpPr/>
            <p:nvPr/>
          </p:nvSpPr>
          <p:spPr>
            <a:xfrm>
              <a:off x="4720819" y="199973"/>
              <a:ext cx="3655392" cy="264572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291" name="Picture 3" descr="Z:\HD_Storage\Documents\Markus\Presentations\2013-11-29 Flo Karlsruhe Contribution\Source\PartS\Different_shapes_sig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196" y="566039"/>
              <a:ext cx="2478111" cy="184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4937859" y="23752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0</a:t>
              </a:r>
              <a:endParaRPr lang="de-DE" dirty="0"/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5126229" y="2415320"/>
              <a:ext cx="1299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239545" y="2407520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4724099" y="203313"/>
              <a:ext cx="3652111" cy="2588289"/>
              <a:chOff x="0" y="2627650"/>
              <a:chExt cx="3652111" cy="2588289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 flipV="1">
                <a:off x="518097" y="2681823"/>
                <a:ext cx="0" cy="216478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518097" y="4846607"/>
                <a:ext cx="2694135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acc>
                            <m:accPr>
                              <m:chr m:val="⃑"/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t="-7353" r="-3764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𝛼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74" name="TextBox 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6" name="TextBox 75"/>
              <p:cNvSpPr txBox="1"/>
              <p:nvPr/>
            </p:nvSpPr>
            <p:spPr>
              <a:xfrm>
                <a:off x="1606309" y="4846607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r>
                  <a:rPr lang="de-DE" dirty="0"/>
                  <a:t>/2</a:t>
                </a:r>
                <a:endParaRPr lang="de-DE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767111" y="48466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endParaRPr lang="de-DE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1158" y="29249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1</a:t>
                </a:r>
                <a:endParaRPr lang="de-DE" dirty="0"/>
              </a:p>
            </p:txBody>
          </p:sp>
          <p:cxnSp>
            <p:nvCxnSpPr>
              <p:cNvPr id="4" name="Straight Connector 3"/>
              <p:cNvCxnSpPr/>
              <p:nvPr/>
            </p:nvCxnSpPr>
            <p:spPr>
              <a:xfrm>
                <a:off x="395536" y="2990376"/>
                <a:ext cx="12992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1770948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2989156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Straight Arrow Connector 8"/>
          <p:cNvCxnSpPr/>
          <p:nvPr/>
        </p:nvCxnSpPr>
        <p:spPr>
          <a:xfrm flipH="1" flipV="1">
            <a:off x="2783632" y="2662669"/>
            <a:ext cx="144016" cy="5132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 flipV="1">
            <a:off x="4702362" y="2311804"/>
            <a:ext cx="1542456" cy="13332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5702923" y="1375336"/>
            <a:ext cx="541897" cy="32644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1775518" y="3159538"/>
            <a:ext cx="3655392" cy="2645726"/>
            <a:chOff x="251519" y="2980776"/>
            <a:chExt cx="3655392" cy="2645726"/>
          </a:xfrm>
        </p:grpSpPr>
        <p:sp>
          <p:nvSpPr>
            <p:cNvPr id="120" name="Rectangle 119"/>
            <p:cNvSpPr/>
            <p:nvPr/>
          </p:nvSpPr>
          <p:spPr>
            <a:xfrm>
              <a:off x="251519" y="2980776"/>
              <a:ext cx="3655392" cy="26457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68559" y="51560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0</a:t>
              </a:r>
              <a:endParaRPr lang="de-DE" dirty="0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656929" y="5196123"/>
              <a:ext cx="1299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770245" y="5188323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254799" y="2984116"/>
              <a:ext cx="3652111" cy="2588289"/>
              <a:chOff x="0" y="2627650"/>
              <a:chExt cx="3652111" cy="2588289"/>
            </a:xfrm>
          </p:grpSpPr>
          <p:cxnSp>
            <p:nvCxnSpPr>
              <p:cNvPr id="126" name="Straight Arrow Connector 125"/>
              <p:cNvCxnSpPr/>
              <p:nvPr/>
            </p:nvCxnSpPr>
            <p:spPr>
              <a:xfrm flipV="1">
                <a:off x="518097" y="2681823"/>
                <a:ext cx="0" cy="216478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518097" y="4846607"/>
                <a:ext cx="2694135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acc>
                            <m:accPr>
                              <m:chr m:val="⃑"/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28" name="TextBox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t="-7463" r="-39286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𝛼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29" name="TextBox 1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0" name="TextBox 129"/>
              <p:cNvSpPr txBox="1"/>
              <p:nvPr/>
            </p:nvSpPr>
            <p:spPr>
              <a:xfrm>
                <a:off x="1606309" y="4846607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r>
                  <a:rPr lang="de-DE" dirty="0"/>
                  <a:t>/2</a:t>
                </a:r>
                <a:endParaRPr lang="de-DE" dirty="0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2767111" y="48466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endParaRPr lang="de-DE" dirty="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81158" y="29249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1</a:t>
                </a:r>
                <a:endParaRPr lang="de-DE" dirty="0"/>
              </a:p>
            </p:txBody>
          </p:sp>
          <p:cxnSp>
            <p:nvCxnSpPr>
              <p:cNvPr id="133" name="Straight Connector 132"/>
              <p:cNvCxnSpPr/>
              <p:nvPr/>
            </p:nvCxnSpPr>
            <p:spPr>
              <a:xfrm>
                <a:off x="395536" y="2990376"/>
                <a:ext cx="12992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1770948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989156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6" name="Picture 4" descr="Z:\HD_Storage\Documents\Markus\Presentations\2013-11-29 Flo Karlsruhe Contribution\Source\PartS\Different_shapes_sig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58" y="3383193"/>
              <a:ext cx="2398105" cy="180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Group 100"/>
          <p:cNvGrpSpPr/>
          <p:nvPr/>
        </p:nvGrpSpPr>
        <p:grpSpPr>
          <a:xfrm>
            <a:off x="6244818" y="3006725"/>
            <a:ext cx="3655392" cy="2645726"/>
            <a:chOff x="8070670" y="2944002"/>
            <a:chExt cx="3655392" cy="2645726"/>
          </a:xfrm>
        </p:grpSpPr>
        <p:sp>
          <p:nvSpPr>
            <p:cNvPr id="137" name="Rectangle 136"/>
            <p:cNvSpPr/>
            <p:nvPr/>
          </p:nvSpPr>
          <p:spPr>
            <a:xfrm>
              <a:off x="8070670" y="2944002"/>
              <a:ext cx="3655392" cy="264572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287710" y="51192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0</a:t>
              </a:r>
              <a:endParaRPr lang="de-DE" dirty="0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8476080" y="5159349"/>
              <a:ext cx="1299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8589396" y="5151549"/>
              <a:ext cx="0" cy="1524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4" name="Picture 5" descr="Z:\HD_Storage\Documents\Markus\Presentations\2013-11-29 Flo Karlsruhe Contribution\Source\PartS\Different_shapes_sig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6239" y="3298247"/>
              <a:ext cx="2456867" cy="186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2" name="Group 141"/>
            <p:cNvGrpSpPr/>
            <p:nvPr/>
          </p:nvGrpSpPr>
          <p:grpSpPr>
            <a:xfrm>
              <a:off x="8073950" y="2947342"/>
              <a:ext cx="3652111" cy="2588289"/>
              <a:chOff x="0" y="2627650"/>
              <a:chExt cx="3652111" cy="2588289"/>
            </a:xfrm>
          </p:grpSpPr>
          <p:cxnSp>
            <p:nvCxnSpPr>
              <p:cNvPr id="143" name="Straight Arrow Connector 142"/>
              <p:cNvCxnSpPr/>
              <p:nvPr/>
            </p:nvCxnSpPr>
            <p:spPr>
              <a:xfrm flipV="1">
                <a:off x="518097" y="2681823"/>
                <a:ext cx="0" cy="216478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518097" y="4846607"/>
                <a:ext cx="2694135" cy="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acc>
                            <m:accPr>
                              <m:chr m:val="⃑"/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627650"/>
                    <a:ext cx="515782" cy="410305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t="-7463" r="-3764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𝛼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40" y="4839657"/>
                    <a:ext cx="520271" cy="36933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7" name="TextBox 146"/>
              <p:cNvSpPr txBox="1"/>
              <p:nvPr/>
            </p:nvSpPr>
            <p:spPr>
              <a:xfrm>
                <a:off x="1606309" y="4846607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r>
                  <a:rPr lang="de-DE" dirty="0"/>
                  <a:t>/2</a:t>
                </a:r>
                <a:endParaRPr lang="de-DE" dirty="0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2767111" y="48466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π</a:t>
                </a:r>
                <a:endParaRPr lang="de-DE" dirty="0"/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181158" y="29249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1</a:t>
                </a:r>
                <a:endParaRPr lang="de-DE" dirty="0"/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395536" y="2990376"/>
                <a:ext cx="12992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1770948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2989156" y="4831857"/>
                <a:ext cx="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1524000" y="-171400"/>
            <a:ext cx="3467030" cy="895722"/>
          </a:xfrm>
        </p:spPr>
        <p:txBody>
          <a:bodyPr>
            <a:normAutofit/>
          </a:bodyPr>
          <a:lstStyle/>
          <a:p>
            <a:r>
              <a:rPr lang="en-US" sz="3200" dirty="0"/>
              <a:t>Object Signatures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922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765008" y="-164603"/>
            <a:ext cx="82804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Primitive Parts - Similarity Matrix</a:t>
            </a:r>
            <a:endParaRPr lang="en-US" sz="3600" dirty="0"/>
          </a:p>
        </p:txBody>
      </p:sp>
      <p:pic>
        <p:nvPicPr>
          <p:cNvPr id="5" name="Picture 2" descr="E:\workspace\Primitive_Shape_Signature\Grouped10_Sig1_L1\SimilarityMatrix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7191" r="9540" b="10887"/>
          <a:stretch/>
        </p:blipFill>
        <p:spPr bwMode="auto">
          <a:xfrm>
            <a:off x="2418924" y="1671154"/>
            <a:ext cx="6288940" cy="376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E:\workspace\Primitive_Shape_Signature\Grouped10_Sig1_L1\Group10\cone_3_0_3_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4000"/>
                    </a14:imgEffect>
                    <a14:imgEffect>
                      <a14:brightnessContrast brigh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175" y="5559588"/>
            <a:ext cx="79208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/>
          <p:cNvSpPr/>
          <p:nvPr/>
        </p:nvSpPr>
        <p:spPr>
          <a:xfrm rot="16200000">
            <a:off x="8170634" y="5040471"/>
            <a:ext cx="153664" cy="920797"/>
          </a:xfrm>
          <a:prstGeom prst="leftBrac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4" descr="E:\workspace\Primitive_Shape_Signature\Grouped10_Sig1_L1\Group9\wedge_3_5_2_1_3_im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3000"/>
                    </a14:imgEffect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7" y="5560222"/>
            <a:ext cx="792089" cy="57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e 8"/>
          <p:cNvSpPr/>
          <p:nvPr/>
        </p:nvSpPr>
        <p:spPr>
          <a:xfrm rot="16200000">
            <a:off x="7180649" y="4970535"/>
            <a:ext cx="138363" cy="1045369"/>
          </a:xfrm>
          <a:prstGeom prst="leftBrac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5" descr="E:\workspace\Primitive_Shape_Signature\Grouped10_Sig1_L1\Group8\cy_5_6_cy_4_5_im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34000"/>
                    </a14:imgEffect>
                    <a14:imgEffect>
                      <a14:brightnessContrast brigh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559588"/>
            <a:ext cx="73230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:\workspace\Primitive_Shape_Signature\Grouped10_Sig1_L1\Group8\cube_5_6_4_im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100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05" y="5568534"/>
            <a:ext cx="607097" cy="5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Brace 11"/>
          <p:cNvSpPr/>
          <p:nvPr/>
        </p:nvSpPr>
        <p:spPr>
          <a:xfrm rot="16200000">
            <a:off x="6426515" y="1429351"/>
            <a:ext cx="216024" cy="294322"/>
          </a:xfrm>
          <a:prstGeom prst="rightBrac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7" descr="E:\workspace\Primitive_Shape_Signature\Grouped10_Sig1_L1\Group6\sphere_10_im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31000"/>
                    </a14:imgEffect>
                    <a14:imgEffect>
                      <a14:brightnessContrast bright="9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26" y="939316"/>
            <a:ext cx="60770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ft Brace 13"/>
          <p:cNvSpPr/>
          <p:nvPr/>
        </p:nvSpPr>
        <p:spPr>
          <a:xfrm rot="16200000">
            <a:off x="5724986" y="4948179"/>
            <a:ext cx="174144" cy="1125858"/>
          </a:xfrm>
          <a:prstGeom prst="leftBrac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8" descr="E:\workspace\Primitive_Shape_Signature\Grouped10_Sig1_L1\Group5\halftorus_3_3_2_2_im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5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372" y="5589714"/>
            <a:ext cx="617589" cy="5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" descr="E:\workspace\Primitive_Shape_Signature\Grouped10_Sig1_L1\Group5\torus_3_3_1_1_img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100000"/>
                    </a14:imgEffect>
                    <a14:imgEffect>
                      <a14:brightnessContrast bright="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2" y="5597404"/>
            <a:ext cx="617590" cy="5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Brace 16"/>
          <p:cNvSpPr/>
          <p:nvPr/>
        </p:nvSpPr>
        <p:spPr>
          <a:xfrm rot="16200000">
            <a:off x="4897090" y="1334539"/>
            <a:ext cx="216024" cy="488053"/>
          </a:xfrm>
          <a:prstGeom prst="rightBrac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10" descr="E:\workspace\Primitive_Shape_Signature\Grouped10_Sig1_L1\Group4\cone_10_0_5_img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3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12" y="955844"/>
            <a:ext cx="93063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E:\workspace\Primitive_Shape_Signature\Grouped10_Sig1_L1\Group4\wedge_10_10_1_1_2_img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100000"/>
                    </a14:imgEffect>
                    <a14:imgEffect>
                      <a14:brightnessContrast brigh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29" y="955844"/>
            <a:ext cx="106417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 descr="E:\workspace\Primitive_Shape_Signature\Grouped10_Sig1_L1\Group3\cube_1_1_1_img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-100000"/>
                    </a14:imgEffect>
                    <a14:imgEffect>
                      <a14:brightnessContrast brigh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25" y="5604538"/>
            <a:ext cx="612000" cy="53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E:\workspace\Primitive_Shape_Signature\Grouped10_Sig1_L1\Group3\cylinder_4_10_img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-100000"/>
                    </a14:imgEffect>
                    <a14:imgEffect>
                      <a14:brightnessContrast brigh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592" y="5609142"/>
            <a:ext cx="570905" cy="52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Left Brace 21"/>
          <p:cNvSpPr/>
          <p:nvPr/>
        </p:nvSpPr>
        <p:spPr>
          <a:xfrm rot="16200000">
            <a:off x="4372828" y="5270040"/>
            <a:ext cx="174145" cy="504056"/>
          </a:xfrm>
          <a:prstGeom prst="leftBrac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Picture 15" descr="E:\workspace\Primitive_Shape_Signature\Grouped10_Sig1_L1\Group2\cube_1_2_4_img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-100000"/>
                    </a14:imgEffect>
                    <a14:imgEffect>
                      <a14:brightnessContrast brigh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39" y="939316"/>
            <a:ext cx="660933" cy="5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Brace 23"/>
          <p:cNvSpPr/>
          <p:nvPr/>
        </p:nvSpPr>
        <p:spPr>
          <a:xfrm rot="16200000">
            <a:off x="3441680" y="1364590"/>
            <a:ext cx="216024" cy="411832"/>
          </a:xfrm>
          <a:prstGeom prst="rightBrac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16" descr="E:\workspace\Primitive_Shape_Signature\Grouped10_Sig1_L1\Group1\cy_3_25_cy_2_24_img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harpenSoften amount="-10000"/>
                    </a14:imgEffect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64986" y="881400"/>
            <a:ext cx="478136" cy="69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7" descr="E:\workspace\Primitive_Shape_Signature\Grouped10_Sig1_L1\Group1\cylinder_1_20_img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-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786" y="990366"/>
            <a:ext cx="730625" cy="47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Brace 26"/>
          <p:cNvSpPr/>
          <p:nvPr/>
        </p:nvSpPr>
        <p:spPr>
          <a:xfrm rot="16200000">
            <a:off x="2657900" y="1258744"/>
            <a:ext cx="216024" cy="636819"/>
          </a:xfrm>
          <a:prstGeom prst="rightBrac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8707865" y="2318379"/>
                <a:ext cx="1371016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1200" i="1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de-DE" sz="1200">
                              <a:latin typeface="Cambria Math"/>
                            </a:rPr>
                            <m:t>min</m:t>
                          </m:r>
                          <m:r>
                            <a:rPr lang="de-DE" sz="1200" i="1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/>
                                </a:rPr>
                                <m:t>𝑆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/>
                                </a:rPr>
                                <m:t>𝑆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2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200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de-DE" sz="1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865" y="2318379"/>
                <a:ext cx="1371016" cy="540469"/>
              </a:xfrm>
              <a:prstGeom prst="rect">
                <a:avLst/>
              </a:prstGeom>
              <a:blipFill>
                <a:blip r:embed="rId31"/>
                <a:stretch>
                  <a:fillRect l="-33778" t="-115730" r="-7111" b="-16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8650303" y="1695043"/>
            <a:ext cx="2004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Inter-Signature Similarity</a:t>
            </a:r>
          </a:p>
          <a:p>
            <a:r>
              <a:rPr lang="de-DE" sz="1400" dirty="0"/>
              <a:t>(S1 vs. S2)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8773088" y="3617560"/>
            <a:ext cx="436999" cy="1906336"/>
            <a:chOff x="7268534" y="3232970"/>
            <a:chExt cx="436999" cy="1906336"/>
          </a:xfrm>
        </p:grpSpPr>
        <p:pic>
          <p:nvPicPr>
            <p:cNvPr id="31" name="Picture 2" descr="E:\Documents\Markus\Contributions\Flo Xperience Meeting Scotland May 2013\Data\Similarity_scale.png"/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017"/>
            <a:stretch/>
          </p:blipFill>
          <p:spPr bwMode="auto">
            <a:xfrm>
              <a:off x="7268534" y="3329336"/>
              <a:ext cx="184375" cy="1716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376597" y="4908474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/>
                <a:t>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76597" y="323297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/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76597" y="4072049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/>
                <a:t>0.5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835656" y="2790229"/>
            <a:ext cx="1281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Hist. Intersection</a:t>
            </a:r>
          </a:p>
        </p:txBody>
      </p:sp>
      <p:sp>
        <p:nvSpPr>
          <p:cNvPr id="2" name="TextBox 1"/>
          <p:cNvSpPr txBox="1"/>
          <p:nvPr/>
        </p:nvSpPr>
        <p:spPr>
          <a:xfrm rot="19654268">
            <a:off x="1258127" y="3334539"/>
            <a:ext cx="8723480" cy="646331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Natural Clusters are observed!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7756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911797" y="886462"/>
            <a:ext cx="3311939" cy="3954492"/>
            <a:chOff x="35925" y="-282128"/>
            <a:chExt cx="3311939" cy="3954492"/>
          </a:xfrm>
        </p:grpSpPr>
        <p:sp>
          <p:nvSpPr>
            <p:cNvPr id="57" name="Rectangle 56"/>
            <p:cNvSpPr/>
            <p:nvPr/>
          </p:nvSpPr>
          <p:spPr>
            <a:xfrm>
              <a:off x="35925" y="-282128"/>
              <a:ext cx="3311939" cy="39544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4375" y="597794"/>
              <a:ext cx="1082438" cy="1851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12" name="Picture 20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574270"/>
              <a:ext cx="1688358" cy="236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1715098" y="886462"/>
            <a:ext cx="5028974" cy="1982936"/>
            <a:chOff x="5041745" y="404665"/>
            <a:chExt cx="5028974" cy="1982936"/>
          </a:xfrm>
        </p:grpSpPr>
        <p:sp>
          <p:nvSpPr>
            <p:cNvPr id="56" name="Rectangle 55"/>
            <p:cNvSpPr/>
            <p:nvPr/>
          </p:nvSpPr>
          <p:spPr>
            <a:xfrm>
              <a:off x="5041745" y="404665"/>
              <a:ext cx="5028974" cy="19829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763" y="508810"/>
              <a:ext cx="1830932" cy="1590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13" name="Picture 21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540" y="503726"/>
              <a:ext cx="2149234" cy="1414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1715098" y="2968746"/>
            <a:ext cx="5041078" cy="1872208"/>
            <a:chOff x="-83170" y="4437112"/>
            <a:chExt cx="5041078" cy="1872208"/>
          </a:xfrm>
        </p:grpSpPr>
        <p:sp>
          <p:nvSpPr>
            <p:cNvPr id="65" name="Rectangle 64"/>
            <p:cNvSpPr/>
            <p:nvPr/>
          </p:nvSpPr>
          <p:spPr>
            <a:xfrm>
              <a:off x="-83170" y="4437112"/>
              <a:ext cx="5041078" cy="187220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907" y="4647406"/>
              <a:ext cx="1562814" cy="1303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14" name="Picture 22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73" y="4647406"/>
              <a:ext cx="2569042" cy="1414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1697568" y="4925779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Variance plotted on a sphere with 80 phi and 80 theta bins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2D variance histogram (sum of all bins normalized to 1)</a:t>
            </a:r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1704032" y="-27384"/>
            <a:ext cx="82804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Measuring Poses: Aspect Signatures</a:t>
            </a:r>
            <a:endParaRPr lang="en-US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8023490" y="5095056"/>
            <a:ext cx="1600903" cy="1286272"/>
            <a:chOff x="2375614" y="498745"/>
            <a:chExt cx="1600903" cy="1286272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670913" y="508618"/>
              <a:ext cx="0" cy="74433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670913" y="1252956"/>
              <a:ext cx="1305604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682640" y="1252957"/>
              <a:ext cx="673175" cy="53206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616477" y="1207212"/>
              <a:ext cx="2632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x</a:t>
              </a:r>
              <a:endParaRPr lang="de-DE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17842" y="1427738"/>
              <a:ext cx="255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z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75614" y="498745"/>
              <a:ext cx="26642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y</a:t>
              </a:r>
              <a:endParaRPr lang="de-DE" sz="1400" dirty="0"/>
            </a:p>
          </p:txBody>
        </p:sp>
      </p:grpSp>
      <p:sp>
        <p:nvSpPr>
          <p:cNvPr id="5" name="Arc 4"/>
          <p:cNvSpPr/>
          <p:nvPr/>
        </p:nvSpPr>
        <p:spPr>
          <a:xfrm>
            <a:off x="7935565" y="5501390"/>
            <a:ext cx="789821" cy="695757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4119201">
            <a:off x="8295222" y="5650745"/>
            <a:ext cx="641075" cy="676076"/>
          </a:xfrm>
          <a:prstGeom prst="arc">
            <a:avLst>
              <a:gd name="adj1" fmla="val 16200000"/>
              <a:gd name="adj2" fmla="val 2035826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33657" y="5316882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phi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8897856" y="5930632"/>
            <a:ext cx="489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t</a:t>
            </a:r>
            <a:r>
              <a:rPr lang="de-DE" sz="1100" dirty="0" err="1"/>
              <a:t>heta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858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1372858" y="5636129"/>
            <a:ext cx="9612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de-DE" sz="2000" b="1" i="1" dirty="0">
                <a:solidFill>
                  <a:srgbClr val="FF3300"/>
                </a:solidFill>
              </a:rPr>
              <a:t>Handlungsplan (</a:t>
            </a:r>
            <a:r>
              <a:rPr lang="de-DE" sz="2000" b="1" i="1" dirty="0" err="1">
                <a:solidFill>
                  <a:srgbClr val="FF3300"/>
                </a:solidFill>
              </a:rPr>
              <a:t>action</a:t>
            </a:r>
            <a:r>
              <a:rPr lang="de-DE" sz="2000" b="1" i="1" dirty="0">
                <a:solidFill>
                  <a:srgbClr val="FF3300"/>
                </a:solidFill>
              </a:rPr>
              <a:t> plan) </a:t>
            </a:r>
            <a:r>
              <a:rPr lang="de-DE" sz="2000" b="1" i="1" dirty="0" err="1">
                <a:solidFill>
                  <a:srgbClr val="FF3300"/>
                </a:solidFill>
              </a:rPr>
              <a:t>lets</a:t>
            </a:r>
            <a:r>
              <a:rPr lang="de-DE" sz="2000" b="1" i="1" dirty="0">
                <a:solidFill>
                  <a:srgbClr val="FF3300"/>
                </a:solidFill>
              </a:rPr>
              <a:t> a </a:t>
            </a:r>
            <a:r>
              <a:rPr lang="de-DE" sz="2000" b="1" i="1" dirty="0" err="1">
                <a:solidFill>
                  <a:srgbClr val="FF3300"/>
                </a:solidFill>
              </a:rPr>
              <a:t>thing</a:t>
            </a:r>
            <a:r>
              <a:rPr lang="de-DE" sz="2000" b="1" i="1" dirty="0">
                <a:solidFill>
                  <a:srgbClr val="FF3300"/>
                </a:solidFill>
              </a:rPr>
              <a:t> „</a:t>
            </a:r>
            <a:r>
              <a:rPr lang="de-DE" sz="2000" b="1" i="1" dirty="0" err="1">
                <a:solidFill>
                  <a:srgbClr val="FF3300"/>
                </a:solidFill>
              </a:rPr>
              <a:t>become</a:t>
            </a:r>
            <a:r>
              <a:rPr lang="de-DE" sz="2000" b="1" i="1" dirty="0">
                <a:solidFill>
                  <a:srgbClr val="FF3300"/>
                </a:solidFill>
              </a:rPr>
              <a:t> an </a:t>
            </a:r>
            <a:r>
              <a:rPr lang="de-DE" sz="2000" b="1" i="1" dirty="0" err="1">
                <a:solidFill>
                  <a:srgbClr val="FF3300"/>
                </a:solidFill>
              </a:rPr>
              <a:t>object</a:t>
            </a:r>
            <a:r>
              <a:rPr lang="de-DE" sz="2000" b="1" i="1" dirty="0">
                <a:solidFill>
                  <a:srgbClr val="FF3300"/>
                </a:solidFill>
              </a:rPr>
              <a:t>“</a:t>
            </a:r>
          </a:p>
        </p:txBody>
      </p:sp>
      <p:grpSp>
        <p:nvGrpSpPr>
          <p:cNvPr id="49156" name="Group 4"/>
          <p:cNvGrpSpPr>
            <a:grpSpLocks/>
          </p:cNvGrpSpPr>
          <p:nvPr/>
        </p:nvGrpSpPr>
        <p:grpSpPr bwMode="auto">
          <a:xfrm>
            <a:off x="2362201" y="332656"/>
            <a:ext cx="3205163" cy="4038600"/>
            <a:chOff x="432" y="1248"/>
            <a:chExt cx="2019" cy="2544"/>
          </a:xfrm>
        </p:grpSpPr>
        <p:pic>
          <p:nvPicPr>
            <p:cNvPr id="4915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2019" cy="2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5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2892"/>
              <a:ext cx="720" cy="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15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624" cy="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4572001" y="332657"/>
            <a:ext cx="875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FF3300"/>
                </a:solidFill>
              </a:rPr>
              <a:t>Drink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311526" y="4509121"/>
            <a:ext cx="9408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2400" b="1" dirty="0"/>
              <a:t>„Cup“</a:t>
            </a:r>
          </a:p>
        </p:txBody>
      </p:sp>
      <p:grpSp>
        <p:nvGrpSpPr>
          <p:cNvPr id="49162" name="Group 10"/>
          <p:cNvGrpSpPr>
            <a:grpSpLocks/>
          </p:cNvGrpSpPr>
          <p:nvPr/>
        </p:nvGrpSpPr>
        <p:grpSpPr bwMode="auto">
          <a:xfrm>
            <a:off x="6816725" y="260649"/>
            <a:ext cx="3581400" cy="4729163"/>
            <a:chOff x="3312" y="672"/>
            <a:chExt cx="2256" cy="2979"/>
          </a:xfrm>
        </p:grpSpPr>
        <p:grpSp>
          <p:nvGrpSpPr>
            <p:cNvPr id="49163" name="Group 11"/>
            <p:cNvGrpSpPr>
              <a:grpSpLocks/>
            </p:cNvGrpSpPr>
            <p:nvPr/>
          </p:nvGrpSpPr>
          <p:grpSpPr bwMode="auto">
            <a:xfrm>
              <a:off x="3312" y="672"/>
              <a:ext cx="2256" cy="2592"/>
              <a:chOff x="2880" y="1296"/>
              <a:chExt cx="2256" cy="2544"/>
            </a:xfrm>
          </p:grpSpPr>
          <p:sp>
            <p:nvSpPr>
              <p:cNvPr id="49164" name="Rectangle 12"/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2256" cy="2544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9165" name="Group 13"/>
              <p:cNvGrpSpPr>
                <a:grpSpLocks/>
              </p:cNvGrpSpPr>
              <p:nvPr/>
            </p:nvGrpSpPr>
            <p:grpSpPr bwMode="auto">
              <a:xfrm>
                <a:off x="3312" y="1296"/>
                <a:ext cx="1632" cy="2309"/>
                <a:chOff x="4128" y="2064"/>
                <a:chExt cx="1200" cy="1781"/>
              </a:xfrm>
            </p:grpSpPr>
            <p:graphicFrame>
              <p:nvGraphicFramePr>
                <p:cNvPr id="49166" name="Object 14"/>
                <p:cNvGraphicFramePr>
                  <a:graphicFrameLocks noChangeAspect="1"/>
                </p:cNvGraphicFramePr>
                <p:nvPr/>
              </p:nvGraphicFramePr>
              <p:xfrm>
                <a:off x="4176" y="3072"/>
                <a:ext cx="927" cy="77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6454" name="PHOTO-PAINT" r:id="rId6" imgW="3095238" imgH="2580952" progId="CorelPhotoPaint.Image.12">
                        <p:embed/>
                      </p:oleObj>
                    </mc:Choice>
                    <mc:Fallback>
                      <p:oleObj name="PHOTO-PAINT" r:id="rId6" imgW="3095238" imgH="2580952" progId="CorelPhotoPaint.Image.12">
                        <p:embed/>
                        <p:pic>
                          <p:nvPicPr>
                            <p:cNvPr id="49166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76" y="3072"/>
                              <a:ext cx="927" cy="77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pic>
              <p:nvPicPr>
                <p:cNvPr id="49167" name="Picture 15" descr="new-11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8" y="2064"/>
                  <a:ext cx="1200" cy="1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9168" name="Picture 1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2" y="1392"/>
                <a:ext cx="48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aphicFrame>
            <p:nvGraphicFramePr>
              <p:cNvPr id="49169" name="Object 17"/>
              <p:cNvGraphicFramePr>
                <a:graphicFrameLocks noChangeAspect="1"/>
              </p:cNvGraphicFramePr>
              <p:nvPr/>
            </p:nvGraphicFramePr>
            <p:xfrm>
              <a:off x="2928" y="3216"/>
              <a:ext cx="312" cy="5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55" name="PHOTO-PAINT" r:id="rId10" imgW="494976" imgH="895238" progId="CorelPhotoPaint.Image.12">
                      <p:embed/>
                    </p:oleObj>
                  </mc:Choice>
                  <mc:Fallback>
                    <p:oleObj name="PHOTO-PAINT" r:id="rId10" imgW="494976" imgH="895238" progId="CorelPhotoPaint.Image.12">
                      <p:embed/>
                      <p:pic>
                        <p:nvPicPr>
                          <p:cNvPr id="49169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8" y="3216"/>
                            <a:ext cx="312" cy="5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9170" name="Text Box 18"/>
            <p:cNvSpPr txBox="1">
              <a:spLocks noChangeArrowheads="1"/>
            </p:cNvSpPr>
            <p:nvPr/>
          </p:nvSpPr>
          <p:spPr bwMode="auto">
            <a:xfrm>
              <a:off x="3312" y="672"/>
              <a:ext cx="84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2400" b="1">
                  <a:solidFill>
                    <a:srgbClr val="FF3300"/>
                  </a:solidFill>
                </a:rPr>
                <a:t>Decorate</a:t>
              </a:r>
            </a:p>
          </p:txBody>
        </p:sp>
        <p:sp>
          <p:nvSpPr>
            <p:cNvPr id="49171" name="Text Box 19"/>
            <p:cNvSpPr txBox="1">
              <a:spLocks noChangeArrowheads="1"/>
            </p:cNvSpPr>
            <p:nvPr/>
          </p:nvSpPr>
          <p:spPr bwMode="auto">
            <a:xfrm>
              <a:off x="3984" y="3360"/>
              <a:ext cx="97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2400" b="1"/>
                <a:t>„Pedestal“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75521" y="5045505"/>
            <a:ext cx="862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Objects and Actions are inseparably intertwined!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73144" y="6258684"/>
            <a:ext cx="8928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Wörgötter et al (2009). RAS, 57(4):420-432.</a:t>
            </a:r>
          </a:p>
          <a:p>
            <a:r>
              <a:rPr lang="de-DE" sz="1000" dirty="0"/>
              <a:t>Krüger, N., </a:t>
            </a:r>
            <a:r>
              <a:rPr lang="de-DE" sz="1000" dirty="0" err="1"/>
              <a:t>Piater</a:t>
            </a:r>
            <a:r>
              <a:rPr lang="de-DE" sz="1000" dirty="0"/>
              <a:t>, J., </a:t>
            </a:r>
            <a:r>
              <a:rPr lang="de-DE" sz="1000" dirty="0" err="1"/>
              <a:t>Geib</a:t>
            </a:r>
            <a:r>
              <a:rPr lang="de-DE" sz="1000" dirty="0"/>
              <a:t>, C., </a:t>
            </a:r>
            <a:r>
              <a:rPr lang="de-DE" sz="1000" dirty="0" err="1"/>
              <a:t>Petrick</a:t>
            </a:r>
            <a:r>
              <a:rPr lang="de-DE" sz="1000" dirty="0"/>
              <a:t>, R., </a:t>
            </a:r>
            <a:r>
              <a:rPr lang="de-DE" sz="1000" dirty="0" err="1"/>
              <a:t>Steedman</a:t>
            </a:r>
            <a:r>
              <a:rPr lang="de-DE" sz="1000" dirty="0"/>
              <a:t>, M., Wörgötter, F., Ude, A., </a:t>
            </a:r>
            <a:r>
              <a:rPr lang="de-DE" sz="1000" dirty="0" err="1"/>
              <a:t>Asfour</a:t>
            </a:r>
            <a:r>
              <a:rPr lang="de-DE" sz="1000" dirty="0"/>
              <a:t>, T., Kraft, D., </a:t>
            </a:r>
            <a:r>
              <a:rPr lang="de-DE" sz="1000" dirty="0" err="1"/>
              <a:t>Omrcen</a:t>
            </a:r>
            <a:r>
              <a:rPr lang="de-DE" sz="1000" dirty="0"/>
              <a:t>, D., </a:t>
            </a:r>
            <a:r>
              <a:rPr lang="de-DE" sz="1000" dirty="0" err="1"/>
              <a:t>Agostini</a:t>
            </a:r>
            <a:r>
              <a:rPr lang="de-DE" sz="1000" dirty="0"/>
              <a:t>, A. </a:t>
            </a:r>
            <a:r>
              <a:rPr lang="de-DE" sz="1000" dirty="0" err="1"/>
              <a:t>and</a:t>
            </a:r>
            <a:r>
              <a:rPr lang="de-DE" sz="1000" dirty="0"/>
              <a:t> Dillmann, R. (2011). </a:t>
            </a:r>
            <a:r>
              <a:rPr lang="en-US" sz="1000" dirty="0"/>
              <a:t>Object-Action Complexes: Grounded Abstractions of Sensorimotor Processes, RAS, 59(10), 740-757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56792"/>
            <a:ext cx="915012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el 1"/>
          <p:cNvSpPr txBox="1">
            <a:spLocks/>
          </p:cNvSpPr>
          <p:nvPr/>
        </p:nvSpPr>
        <p:spPr>
          <a:xfrm>
            <a:off x="1704032" y="-27384"/>
            <a:ext cx="82804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Measuring Poses: Continuity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9552384" y="1628800"/>
            <a:ext cx="10801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86806" y="1563987"/>
            <a:ext cx="11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Align. degree</a:t>
            </a:r>
          </a:p>
        </p:txBody>
      </p:sp>
    </p:spTree>
    <p:extLst>
      <p:ext uri="{BB962C8B-B14F-4D97-AF65-F5344CB8AC3E}">
        <p14:creationId xmlns:p14="http://schemas.microsoft.com/office/powerpoint/2010/main" val="25190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04925" y="-161925"/>
            <a:ext cx="9582150" cy="954088"/>
          </a:xfrm>
        </p:spPr>
        <p:txBody>
          <a:bodyPr/>
          <a:lstStyle/>
          <a:p>
            <a:r>
              <a:rPr lang="en-US" sz="2800" dirty="0"/>
              <a:t>This way we get </a:t>
            </a:r>
            <a:r>
              <a:rPr lang="en-US" sz="2400" dirty="0"/>
              <a:t>(human-meaningful) </a:t>
            </a:r>
            <a:r>
              <a:rPr lang="en-US" sz="2800" dirty="0"/>
              <a:t>syntactical elements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518479" y="765366"/>
            <a:ext cx="8237538" cy="618828"/>
          </a:xfrm>
        </p:spPr>
        <p:txBody>
          <a:bodyPr/>
          <a:lstStyle/>
          <a:p>
            <a:r>
              <a:rPr lang="en-US" sz="2000" dirty="0"/>
              <a:t>Grammar (“graph-like”) is relatively easy now!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79734" y="1542703"/>
            <a:ext cx="8977345" cy="5341430"/>
            <a:chOff x="55733" y="1542703"/>
            <a:chExt cx="8977345" cy="5341430"/>
          </a:xfrm>
        </p:grpSpPr>
        <p:sp>
          <p:nvSpPr>
            <p:cNvPr id="6" name="Rectangle 5"/>
            <p:cNvSpPr/>
            <p:nvPr/>
          </p:nvSpPr>
          <p:spPr>
            <a:xfrm>
              <a:off x="6103603" y="1542703"/>
              <a:ext cx="2929475" cy="46805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47244" y="1542703"/>
              <a:ext cx="2929475" cy="4680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14" descr="E:\Documents\Markus\Presentations\2013-11-29 Flo Karlsruhe Contribution\Source\PartS\screenshot-1386167355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9" t="10058" r="21146" b="9634"/>
            <a:stretch/>
          </p:blipFill>
          <p:spPr bwMode="auto">
            <a:xfrm>
              <a:off x="3280254" y="1578707"/>
              <a:ext cx="2651178" cy="214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5733" y="1542703"/>
              <a:ext cx="3076107" cy="46805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Picture 8" descr="E:\Documents\Markus\Presentations\2013-11-29 Flo Karlsruhe Contribution\Source\PartS\Cup3_sig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0843" y="3761674"/>
              <a:ext cx="869166" cy="65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9" descr="E:\Documents\Markus\Presentations\2013-11-29 Flo Karlsruhe Contribution\Source\PartS\Cup3_sig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575" y="3761674"/>
              <a:ext cx="869167" cy="65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E:\Documents\Markus\Presentations\2013-11-29 Flo Karlsruhe Contribution\Source\PartS\Cup3_sig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8006" y="5220263"/>
              <a:ext cx="863412" cy="647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70042" y="3641068"/>
              <a:ext cx="2943921" cy="2235313"/>
              <a:chOff x="115911" y="2273807"/>
              <a:chExt cx="2943921" cy="223531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23561" y="3107802"/>
                <a:ext cx="1476704" cy="726678"/>
                <a:chOff x="673978" y="3966378"/>
                <a:chExt cx="1925382" cy="947470"/>
              </a:xfrm>
            </p:grpSpPr>
            <p:cxnSp>
              <p:nvCxnSpPr>
                <p:cNvPr id="21" name="Straight Connector 20"/>
                <p:cNvCxnSpPr>
                  <a:stCxn id="24" idx="5"/>
                  <a:endCxn id="25" idx="1"/>
                </p:cNvCxnSpPr>
                <p:nvPr/>
              </p:nvCxnSpPr>
              <p:spPr>
                <a:xfrm>
                  <a:off x="871306" y="4172380"/>
                  <a:ext cx="715784" cy="53546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5" idx="7"/>
                </p:cNvCxnSpPr>
                <p:nvPr/>
              </p:nvCxnSpPr>
              <p:spPr>
                <a:xfrm flipV="1">
                  <a:off x="1750561" y="4172380"/>
                  <a:ext cx="685463" cy="53546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24" idx="6"/>
                </p:cNvCxnSpPr>
                <p:nvPr/>
              </p:nvCxnSpPr>
              <p:spPr>
                <a:xfrm>
                  <a:off x="905161" y="4087051"/>
                  <a:ext cx="149700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Oval 23"/>
                <p:cNvSpPr/>
                <p:nvPr/>
              </p:nvSpPr>
              <p:spPr>
                <a:xfrm>
                  <a:off x="673978" y="3966379"/>
                  <a:ext cx="231185" cy="24134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0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553233" y="4672503"/>
                  <a:ext cx="231185" cy="24134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0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2368176" y="3966378"/>
                  <a:ext cx="231184" cy="24134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00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115911" y="3992706"/>
                <a:ext cx="4956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DE" sz="1400" dirty="0"/>
                  <a:t>77%</a:t>
                </a:r>
                <a:endParaRPr lang="de-DE" sz="14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185438" y="3920698"/>
                <a:ext cx="4956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 algn="r"/>
              </a:lstStyle>
              <a:p>
                <a:r>
                  <a:rPr lang="de-DE" sz="1400" dirty="0"/>
                  <a:t>76%</a:t>
                </a:r>
                <a:endParaRPr lang="de-DE" sz="14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35829" y="2273807"/>
                <a:ext cx="4956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 algn="r"/>
              </a:lstStyle>
              <a:p>
                <a:r>
                  <a:rPr lang="de-DE" sz="1400" dirty="0"/>
                  <a:t>99%</a:t>
                </a:r>
                <a:endParaRPr lang="de-DE" sz="1400" dirty="0"/>
              </a:p>
            </p:txBody>
          </p:sp>
          <p:pic>
            <p:nvPicPr>
              <p:cNvPr id="18" name="Picture 7" descr="E:\Documents\Markus\Presentations\2013-11-29 Flo Karlsruhe Contribution\Source\Cup1_sig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718" y="2396421"/>
                <a:ext cx="934457" cy="700843"/>
              </a:xfrm>
              <a:prstGeom prst="rect">
                <a:avLst/>
              </a:prstGeom>
              <a:noFill/>
              <a:ln w="762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8" descr="E:\Documents\Markus\Presentations\2013-11-29 Flo Karlsruhe Contribution\Source\Cup1_sig2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7273" y="2385884"/>
                <a:ext cx="962559" cy="721919"/>
              </a:xfrm>
              <a:prstGeom prst="rect">
                <a:avLst/>
              </a:prstGeom>
              <a:noFill/>
              <a:ln w="762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E:\Documents\Markus\Presentations\2013-11-29 Flo Karlsruhe Contribution\Source\Cup1_sig0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457" y="3844444"/>
                <a:ext cx="886235" cy="664676"/>
              </a:xfrm>
              <a:prstGeom prst="rect">
                <a:avLst/>
              </a:prstGeom>
              <a:noFill/>
              <a:ln w="762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3313095" y="5238237"/>
              <a:ext cx="4956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72%</a:t>
              </a:r>
              <a:endParaRPr lang="de-DE" sz="1400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171622" y="3648347"/>
              <a:ext cx="2666865" cy="2210567"/>
              <a:chOff x="3341515" y="2294284"/>
              <a:chExt cx="2887862" cy="2393752"/>
            </a:xfrm>
          </p:grpSpPr>
          <p:pic>
            <p:nvPicPr>
              <p:cNvPr id="29" name="Picture 5" descr="E:\Documents\Markus\Presentations\2013-11-29 Flo Karlsruhe Contribution\Source\PartS\Cup2_sig1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1515" y="2422056"/>
                <a:ext cx="934457" cy="700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6" descr="E:\Documents\Markus\Presentations\2013-11-29 Flo Karlsruhe Contribution\Source\PartS\Cup2_sig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4920" y="2422056"/>
                <a:ext cx="934457" cy="700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7" descr="E:\Documents\Markus\Presentations\2013-11-29 Flo Karlsruhe Contribution\Source\PartS\Cup2_sig0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6530" y="3987194"/>
                <a:ext cx="934457" cy="700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2" name="Group 31"/>
              <p:cNvGrpSpPr/>
              <p:nvPr/>
            </p:nvGrpSpPr>
            <p:grpSpPr>
              <a:xfrm>
                <a:off x="4020745" y="3128280"/>
                <a:ext cx="1476704" cy="826989"/>
                <a:chOff x="673978" y="3966378"/>
                <a:chExt cx="1925382" cy="1078259"/>
              </a:xfrm>
            </p:grpSpPr>
            <p:cxnSp>
              <p:nvCxnSpPr>
                <p:cNvPr id="35" name="Straight Connector 34"/>
                <p:cNvCxnSpPr>
                  <a:stCxn id="38" idx="5"/>
                  <a:endCxn id="39" idx="1"/>
                </p:cNvCxnSpPr>
                <p:nvPr/>
              </p:nvCxnSpPr>
              <p:spPr>
                <a:xfrm>
                  <a:off x="871307" y="4172380"/>
                  <a:ext cx="715781" cy="66625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9" idx="7"/>
                  <a:endCxn id="40" idx="4"/>
                </p:cNvCxnSpPr>
                <p:nvPr/>
              </p:nvCxnSpPr>
              <p:spPr>
                <a:xfrm flipV="1">
                  <a:off x="1750561" y="4207724"/>
                  <a:ext cx="733206" cy="63091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8" idx="6"/>
                </p:cNvCxnSpPr>
                <p:nvPr/>
              </p:nvCxnSpPr>
              <p:spPr>
                <a:xfrm>
                  <a:off x="905161" y="4087051"/>
                  <a:ext cx="149700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Oval 37"/>
                <p:cNvSpPr/>
                <p:nvPr/>
              </p:nvSpPr>
              <p:spPr>
                <a:xfrm>
                  <a:off x="673978" y="3966379"/>
                  <a:ext cx="231185" cy="24134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de-DE" sz="1400" dirty="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553232" y="4803292"/>
                  <a:ext cx="231185" cy="24134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0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2368176" y="3966378"/>
                  <a:ext cx="231184" cy="24134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0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15609" y="4018807"/>
                <a:ext cx="536722" cy="3332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 algn="r"/>
              </a:lstStyle>
              <a:p>
                <a:r>
                  <a:rPr lang="de-DE" sz="1400" dirty="0"/>
                  <a:t>72%</a:t>
                </a:r>
                <a:endParaRPr lang="de-DE" sz="14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815921" y="2294284"/>
                <a:ext cx="574911" cy="2999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 algn="r"/>
              </a:lstStyle>
              <a:p>
                <a:r>
                  <a:rPr lang="de-DE" sz="1200" dirty="0"/>
                  <a:t>100%</a:t>
                </a:r>
                <a:endParaRPr lang="de-DE" sz="1200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05826" y="4418518"/>
              <a:ext cx="1363697" cy="750689"/>
              <a:chOff x="673978" y="3966378"/>
              <a:chExt cx="1925382" cy="1059886"/>
            </a:xfrm>
          </p:grpSpPr>
          <p:cxnSp>
            <p:nvCxnSpPr>
              <p:cNvPr id="42" name="Straight Connector 41"/>
              <p:cNvCxnSpPr>
                <a:stCxn id="45" idx="5"/>
                <a:endCxn id="46" idx="1"/>
              </p:cNvCxnSpPr>
              <p:nvPr/>
            </p:nvCxnSpPr>
            <p:spPr>
              <a:xfrm>
                <a:off x="871307" y="4172380"/>
                <a:ext cx="732418" cy="6478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7"/>
                <a:endCxn id="47" idx="4"/>
              </p:cNvCxnSpPr>
              <p:nvPr/>
            </p:nvCxnSpPr>
            <p:spPr>
              <a:xfrm flipV="1">
                <a:off x="1767198" y="4207724"/>
                <a:ext cx="716571" cy="61253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5" idx="6"/>
              </p:cNvCxnSpPr>
              <p:nvPr/>
            </p:nvCxnSpPr>
            <p:spPr>
              <a:xfrm>
                <a:off x="905161" y="4087051"/>
                <a:ext cx="14970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673978" y="3966379"/>
                <a:ext cx="231185" cy="24134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569869" y="4784919"/>
                <a:ext cx="231185" cy="24134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368176" y="3966378"/>
                <a:ext cx="231184" cy="24134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7575416" y="3486919"/>
              <a:ext cx="4956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algn="r"/>
            </a:lstStyle>
            <a:p>
              <a:r>
                <a:rPr lang="de-DE" sz="1400" dirty="0"/>
                <a:t>99%</a:t>
              </a:r>
              <a:endParaRPr lang="de-DE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558157" y="5169208"/>
              <a:ext cx="4956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81%</a:t>
              </a:r>
              <a:endParaRPr lang="de-DE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54767" y="5155076"/>
              <a:ext cx="4956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81%</a:t>
              </a:r>
              <a:endParaRPr lang="de-DE" sz="1400" dirty="0"/>
            </a:p>
          </p:txBody>
        </p:sp>
        <p:pic>
          <p:nvPicPr>
            <p:cNvPr id="51" name="Picture 4" descr="E:\Documents\Markus\Presentations\2013-11-29 Flo Karlsruhe Contribution\Source\PartS\screenshot-1386167132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8" t="8017" r="20264" b="9100"/>
            <a:stretch/>
          </p:blipFill>
          <p:spPr bwMode="auto">
            <a:xfrm>
              <a:off x="270338" y="1584219"/>
              <a:ext cx="2645478" cy="2129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" descr="E:\Documents\Markus\Presentations\2013-11-29 Flo Karlsruhe Contribution\Source\PartS\screenshot-1386167389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81" t="9820" r="10469" b="9459"/>
            <a:stretch/>
          </p:blipFill>
          <p:spPr bwMode="auto">
            <a:xfrm>
              <a:off x="6118514" y="1789808"/>
              <a:ext cx="2899652" cy="1718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/>
            <p:cNvGrpSpPr/>
            <p:nvPr/>
          </p:nvGrpSpPr>
          <p:grpSpPr>
            <a:xfrm>
              <a:off x="58985" y="6204909"/>
              <a:ext cx="5754007" cy="679224"/>
              <a:chOff x="-1676796" y="5937791"/>
              <a:chExt cx="3059394" cy="361141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-1676796" y="5937791"/>
                <a:ext cx="2876898" cy="361141"/>
                <a:chOff x="-1605345" y="6362401"/>
                <a:chExt cx="2876898" cy="361141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84671" y="6459713"/>
                  <a:ext cx="29466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/>
                <p:cNvSpPr txBox="1"/>
                <p:nvPr/>
              </p:nvSpPr>
              <p:spPr>
                <a:xfrm>
                  <a:off x="540369" y="6362401"/>
                  <a:ext cx="731184" cy="180008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de-DE" sz="1600" dirty="0"/>
                    <a:t>Touching Edge</a:t>
                  </a:r>
                  <a:endParaRPr lang="de-DE" sz="1600" dirty="0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-1605345" y="6640842"/>
                  <a:ext cx="29466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/>
                <p:cNvSpPr txBox="1"/>
                <p:nvPr/>
              </p:nvSpPr>
              <p:spPr>
                <a:xfrm>
                  <a:off x="-1227314" y="6543533"/>
                  <a:ext cx="985956" cy="18000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de-DE" sz="1600" dirty="0"/>
                    <a:t>Edges: Pose relation</a:t>
                  </a:r>
                  <a:endParaRPr lang="de-DE" sz="1600" dirty="0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113220" y="6118923"/>
                <a:ext cx="1269378" cy="180008"/>
                <a:chOff x="184671" y="6501831"/>
                <a:chExt cx="1269378" cy="180008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184671" y="6599141"/>
                  <a:ext cx="29466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/>
                <p:cNvSpPr txBox="1"/>
                <p:nvPr/>
              </p:nvSpPr>
              <p:spPr>
                <a:xfrm>
                  <a:off x="540369" y="6501831"/>
                  <a:ext cx="913680" cy="180008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de-DE" sz="1600" dirty="0"/>
                    <a:t>Not touching Edge</a:t>
                  </a:r>
                  <a:endParaRPr lang="de-DE" sz="1600" dirty="0"/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222099" y="6242976"/>
              <a:ext cx="1786099" cy="338554"/>
              <a:chOff x="184671" y="5414447"/>
              <a:chExt cx="1786099" cy="338554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84671" y="5493724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732546" y="5414447"/>
                <a:ext cx="1238224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de-DE" sz="1600" dirty="0"/>
                  <a:t>Nodes: Parts</a:t>
                </a:r>
                <a:endParaRPr lang="de-DE" sz="1600" dirty="0"/>
              </a:p>
            </p:txBody>
          </p:sp>
        </p:grpSp>
        <p:pic>
          <p:nvPicPr>
            <p:cNvPr id="65" name="Picture 15" descr="E:\Documents\Markus\Presentations\2013-11-29 Flo Karlsruhe Contribution\Source\PoseS\png_no_axes\processed\Cup3_variance_1_2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9179" y="4633060"/>
              <a:ext cx="510332" cy="52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6" descr="E:\Documents\Markus\Presentations\2013-11-29 Flo Karlsruhe Contribution\Source\PoseS\png_no_axes\processed\Cup3_variance_1_3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533" y="4633060"/>
              <a:ext cx="510332" cy="52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7" descr="E:\Documents\Markus\Presentations\2013-11-29 Flo Karlsruhe Contribution\Source\PoseS\png_no_axes\processed\Cup3_variance_2_3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941" y="3766341"/>
              <a:ext cx="424798" cy="647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8" descr="E:\Documents\Markus\Presentations\2013-11-29 Flo Karlsruhe Contribution\Source\PoseS\png_no_axes\processed\Cup2_variance_1_2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154" y="4616213"/>
              <a:ext cx="505956" cy="604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9" descr="E:\Documents\Markus\Presentations\2013-11-29 Flo Karlsruhe Contribution\Source\PoseS\png_no_axes\processed\Cup2_variance_1_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641" y="4633365"/>
              <a:ext cx="504206" cy="604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0" descr="E:\Documents\Markus\Presentations\2013-11-29 Flo Karlsruhe Contribution\Source\PoseS\png_no_axes\processed\Cup2_variance_2_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778" y="3774951"/>
              <a:ext cx="309222" cy="678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1" descr="E:\Documents\Markus\Presentations\2013-11-29 Flo Karlsruhe Contribution\Source\PoseS\png_no_axes\processed\Cup1_variance_1_3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808" y="4683265"/>
              <a:ext cx="506976" cy="60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2" descr="E:\Documents\Markus\Presentations\2013-11-29 Flo Karlsruhe Contribution\Source\PoseS\png_no_axes\processed\Cup1_variance_2_3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454" y="3825734"/>
              <a:ext cx="299384" cy="62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3" descr="E:\Documents\Markus\Presentations\2013-11-29 Flo Karlsruhe Contribution\Source\PoseS\png_no_axes\processed\Cup1_variance_1_2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4683265"/>
              <a:ext cx="506976" cy="60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291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627604" y="1542703"/>
            <a:ext cx="2929475" cy="4680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Rectangle 98"/>
          <p:cNvSpPr/>
          <p:nvPr/>
        </p:nvSpPr>
        <p:spPr>
          <a:xfrm>
            <a:off x="4671245" y="1542703"/>
            <a:ext cx="2929475" cy="4680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10" name="Picture 14" descr="E:\Documents\Markus\Presentations\2013-11-29 Flo Karlsruhe Contribution\Source\PartS\screenshot-1386167355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9" t="10058" r="21146" b="9634"/>
          <a:stretch/>
        </p:blipFill>
        <p:spPr bwMode="auto">
          <a:xfrm>
            <a:off x="4804254" y="1578707"/>
            <a:ext cx="2651178" cy="214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1579734" y="1542703"/>
            <a:ext cx="3076107" cy="4680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04" name="Picture 8" descr="E:\Documents\Markus\Presentations\2013-11-29 Flo Karlsruhe Contribution\Source\PartS\Cup3_sig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843" y="3761675"/>
            <a:ext cx="869166" cy="65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E:\Documents\Markus\Presentations\2013-11-29 Flo Karlsruhe Contribution\Source\PartS\Cup3_sig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76" y="3761675"/>
            <a:ext cx="869167" cy="65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:\Documents\Markus\Presentations\2013-11-29 Flo Karlsruhe Contribution\Source\PartS\Cup3_sig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06" y="5220264"/>
            <a:ext cx="863412" cy="64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594043" y="3641069"/>
            <a:ext cx="2943921" cy="2235313"/>
            <a:chOff x="115911" y="2273807"/>
            <a:chExt cx="2943921" cy="2235313"/>
          </a:xfrm>
        </p:grpSpPr>
        <p:grpSp>
          <p:nvGrpSpPr>
            <p:cNvPr id="5" name="Group 4"/>
            <p:cNvGrpSpPr/>
            <p:nvPr/>
          </p:nvGrpSpPr>
          <p:grpSpPr>
            <a:xfrm>
              <a:off x="823561" y="3107802"/>
              <a:ext cx="1476704" cy="726678"/>
              <a:chOff x="673978" y="3966378"/>
              <a:chExt cx="1925382" cy="947470"/>
            </a:xfrm>
          </p:grpSpPr>
          <p:cxnSp>
            <p:nvCxnSpPr>
              <p:cNvPr id="6" name="Straight Connector 5"/>
              <p:cNvCxnSpPr>
                <a:stCxn id="10" idx="5"/>
                <a:endCxn id="11" idx="1"/>
              </p:cNvCxnSpPr>
              <p:nvPr/>
            </p:nvCxnSpPr>
            <p:spPr>
              <a:xfrm>
                <a:off x="871306" y="4172380"/>
                <a:ext cx="715784" cy="5354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stCxn id="11" idx="7"/>
              </p:cNvCxnSpPr>
              <p:nvPr/>
            </p:nvCxnSpPr>
            <p:spPr>
              <a:xfrm flipV="1">
                <a:off x="1750561" y="4172380"/>
                <a:ext cx="685463" cy="5354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10" idx="6"/>
              </p:cNvCxnSpPr>
              <p:nvPr/>
            </p:nvCxnSpPr>
            <p:spPr>
              <a:xfrm>
                <a:off x="905161" y="4087051"/>
                <a:ext cx="14970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673978" y="3966379"/>
                <a:ext cx="231185" cy="24134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553233" y="4672503"/>
                <a:ext cx="231185" cy="24134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368176" y="3966378"/>
                <a:ext cx="231184" cy="24134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15911" y="3992706"/>
              <a:ext cx="4956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de-DE" sz="1400" dirty="0"/>
                <a:t>77%</a:t>
              </a:r>
              <a:endParaRPr lang="de-DE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85438" y="3920698"/>
              <a:ext cx="4956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algn="r"/>
            </a:lstStyle>
            <a:p>
              <a:r>
                <a:rPr lang="de-DE" sz="1400" dirty="0"/>
                <a:t>76%</a:t>
              </a:r>
              <a:endParaRPr lang="de-DE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35829" y="2273807"/>
              <a:ext cx="4956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algn="r"/>
            </a:lstStyle>
            <a:p>
              <a:r>
                <a:rPr lang="de-DE" sz="1400" dirty="0"/>
                <a:t>99%</a:t>
              </a:r>
              <a:endParaRPr lang="de-DE" sz="1400" dirty="0"/>
            </a:p>
          </p:txBody>
        </p:sp>
        <p:pic>
          <p:nvPicPr>
            <p:cNvPr id="28" name="Picture 7" descr="E:\Documents\Markus\Presentations\2013-11-29 Flo Karlsruhe Contribution\Source\Cup1_sig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18" y="2396421"/>
              <a:ext cx="934457" cy="700843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E:\Documents\Markus\Presentations\2013-11-29 Flo Karlsruhe Contribution\Source\Cup1_sig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7273" y="2385884"/>
              <a:ext cx="962559" cy="721919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E:\Documents\Markus\Presentations\2013-11-29 Flo Karlsruhe Contribution\Source\Cup1_sig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457" y="3844444"/>
              <a:ext cx="886235" cy="664676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/>
          <p:cNvSpPr txBox="1"/>
          <p:nvPr/>
        </p:nvSpPr>
        <p:spPr>
          <a:xfrm>
            <a:off x="4837096" y="5238238"/>
            <a:ext cx="4956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de-DE" sz="1400" dirty="0"/>
              <a:t>72%</a:t>
            </a:r>
            <a:endParaRPr lang="de-DE" sz="14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4695623" y="3648348"/>
            <a:ext cx="2666865" cy="2210567"/>
            <a:chOff x="3341515" y="2294284"/>
            <a:chExt cx="2887862" cy="2393752"/>
          </a:xfrm>
        </p:grpSpPr>
        <p:pic>
          <p:nvPicPr>
            <p:cNvPr id="4101" name="Picture 5" descr="E:\Documents\Markus\Presentations\2013-11-29 Flo Karlsruhe Contribution\Source\PartS\Cup2_sig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1515" y="2422056"/>
              <a:ext cx="934457" cy="70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E:\Documents\Markus\Presentations\2013-11-29 Flo Karlsruhe Contribution\Source\PartS\Cup2_sig2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4920" y="2422056"/>
              <a:ext cx="934457" cy="70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E:\Documents\Markus\Presentations\2013-11-29 Flo Karlsruhe Contribution\Source\PartS\Cup2_sig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530" y="3987194"/>
              <a:ext cx="934457" cy="70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/>
            <p:cNvGrpSpPr/>
            <p:nvPr/>
          </p:nvGrpSpPr>
          <p:grpSpPr>
            <a:xfrm>
              <a:off x="4020745" y="3128280"/>
              <a:ext cx="1476704" cy="826989"/>
              <a:chOff x="673978" y="3966378"/>
              <a:chExt cx="1925382" cy="1078259"/>
            </a:xfrm>
          </p:grpSpPr>
          <p:cxnSp>
            <p:nvCxnSpPr>
              <p:cNvPr id="45" name="Straight Connector 44"/>
              <p:cNvCxnSpPr>
                <a:stCxn id="48" idx="5"/>
                <a:endCxn id="49" idx="1"/>
              </p:cNvCxnSpPr>
              <p:nvPr/>
            </p:nvCxnSpPr>
            <p:spPr>
              <a:xfrm>
                <a:off x="871307" y="4172380"/>
                <a:ext cx="715781" cy="6662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9" idx="7"/>
                <a:endCxn id="50" idx="4"/>
              </p:cNvCxnSpPr>
              <p:nvPr/>
            </p:nvCxnSpPr>
            <p:spPr>
              <a:xfrm flipV="1">
                <a:off x="1750561" y="4207724"/>
                <a:ext cx="733206" cy="63091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8" idx="6"/>
              </p:cNvCxnSpPr>
              <p:nvPr/>
            </p:nvCxnSpPr>
            <p:spPr>
              <a:xfrm>
                <a:off x="905161" y="4087051"/>
                <a:ext cx="14970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673978" y="3966379"/>
                <a:ext cx="231185" cy="24134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de-D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553232" y="4803292"/>
                <a:ext cx="231185" cy="24134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368176" y="3966378"/>
                <a:ext cx="231184" cy="24134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415609" y="4018807"/>
              <a:ext cx="536722" cy="33328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algn="r"/>
            </a:lstStyle>
            <a:p>
              <a:r>
                <a:rPr lang="de-DE" sz="1400" dirty="0"/>
                <a:t>72%</a:t>
              </a:r>
              <a:endParaRPr lang="de-DE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15921" y="2294284"/>
              <a:ext cx="574911" cy="2999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algn="r"/>
            </a:lstStyle>
            <a:p>
              <a:r>
                <a:rPr lang="de-DE" sz="1200" dirty="0"/>
                <a:t>100%</a:t>
              </a:r>
              <a:endParaRPr lang="de-DE" sz="12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329827" y="4418519"/>
            <a:ext cx="1363697" cy="750689"/>
            <a:chOff x="673978" y="3966378"/>
            <a:chExt cx="1925382" cy="1059886"/>
          </a:xfrm>
        </p:grpSpPr>
        <p:cxnSp>
          <p:nvCxnSpPr>
            <p:cNvPr id="84" name="Straight Connector 83"/>
            <p:cNvCxnSpPr>
              <a:stCxn id="87" idx="5"/>
              <a:endCxn id="88" idx="1"/>
            </p:cNvCxnSpPr>
            <p:nvPr/>
          </p:nvCxnSpPr>
          <p:spPr>
            <a:xfrm>
              <a:off x="871307" y="4172380"/>
              <a:ext cx="732418" cy="6478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88" idx="7"/>
              <a:endCxn id="89" idx="4"/>
            </p:cNvCxnSpPr>
            <p:nvPr/>
          </p:nvCxnSpPr>
          <p:spPr>
            <a:xfrm flipV="1">
              <a:off x="1767198" y="4207724"/>
              <a:ext cx="716571" cy="6125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87" idx="6"/>
            </p:cNvCxnSpPr>
            <p:nvPr/>
          </p:nvCxnSpPr>
          <p:spPr>
            <a:xfrm>
              <a:off x="905161" y="4087051"/>
              <a:ext cx="149700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673978" y="3966379"/>
              <a:ext cx="231185" cy="2413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/>
            </a:p>
          </p:txBody>
        </p:sp>
        <p:sp>
          <p:nvSpPr>
            <p:cNvPr id="88" name="Oval 87"/>
            <p:cNvSpPr/>
            <p:nvPr/>
          </p:nvSpPr>
          <p:spPr>
            <a:xfrm>
              <a:off x="1569869" y="4784919"/>
              <a:ext cx="231185" cy="24134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68176" y="3966378"/>
              <a:ext cx="231184" cy="24134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9099417" y="3486920"/>
            <a:ext cx="4956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de-DE"/>
            </a:defPPr>
            <a:lvl1pPr algn="r"/>
          </a:lstStyle>
          <a:p>
            <a:r>
              <a:rPr lang="de-DE" sz="1400" dirty="0"/>
              <a:t>99%</a:t>
            </a:r>
            <a:endParaRPr lang="de-DE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8082158" y="5169209"/>
            <a:ext cx="4956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de-DE" sz="1400" dirty="0"/>
              <a:t>81%</a:t>
            </a:r>
            <a:endParaRPr lang="de-DE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9578768" y="5155077"/>
            <a:ext cx="4956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de-DE" sz="1400" dirty="0"/>
              <a:t>81%</a:t>
            </a:r>
            <a:endParaRPr lang="de-DE" sz="1400" dirty="0"/>
          </a:p>
        </p:txBody>
      </p:sp>
      <p:pic>
        <p:nvPicPr>
          <p:cNvPr id="106" name="Picture 4" descr="E:\Documents\Markus\Presentations\2013-11-29 Flo Karlsruhe Contribution\Source\PartS\screenshot-1386167132.png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8017" r="20264" b="9100"/>
          <a:stretch/>
        </p:blipFill>
        <p:spPr bwMode="auto">
          <a:xfrm>
            <a:off x="1794338" y="1584219"/>
            <a:ext cx="2645478" cy="212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5" descr="E:\Documents\Markus\Presentations\2013-11-29 Flo Karlsruhe Contribution\Source\PartS\screenshot-1386167389.pn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1" t="9820" r="10469" b="9459"/>
          <a:stretch/>
        </p:blipFill>
        <p:spPr bwMode="auto">
          <a:xfrm>
            <a:off x="7642514" y="1789808"/>
            <a:ext cx="2899652" cy="17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/>
          <p:cNvGrpSpPr/>
          <p:nvPr/>
        </p:nvGrpSpPr>
        <p:grpSpPr>
          <a:xfrm>
            <a:off x="1582986" y="6204909"/>
            <a:ext cx="5754007" cy="679224"/>
            <a:chOff x="-1676796" y="5937791"/>
            <a:chExt cx="3059394" cy="361141"/>
          </a:xfrm>
        </p:grpSpPr>
        <p:grpSp>
          <p:nvGrpSpPr>
            <p:cNvPr id="109" name="Group 108"/>
            <p:cNvGrpSpPr/>
            <p:nvPr/>
          </p:nvGrpSpPr>
          <p:grpSpPr>
            <a:xfrm>
              <a:off x="-1676796" y="5937791"/>
              <a:ext cx="2876898" cy="361141"/>
              <a:chOff x="-1605345" y="6362401"/>
              <a:chExt cx="2876898" cy="361141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184671" y="6459713"/>
                <a:ext cx="29466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/>
              <p:cNvSpPr txBox="1"/>
              <p:nvPr/>
            </p:nvSpPr>
            <p:spPr>
              <a:xfrm>
                <a:off x="540369" y="6362401"/>
                <a:ext cx="731184" cy="18000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de-DE" sz="1600" dirty="0"/>
                  <a:t>Touching Edge</a:t>
                </a:r>
                <a:endParaRPr lang="de-DE" sz="1600" dirty="0"/>
              </a:p>
            </p:txBody>
          </p:sp>
          <p:cxnSp>
            <p:nvCxnSpPr>
              <p:cNvPr id="122" name="Straight Connector 121"/>
              <p:cNvCxnSpPr/>
              <p:nvPr/>
            </p:nvCxnSpPr>
            <p:spPr>
              <a:xfrm>
                <a:off x="-1605345" y="6640842"/>
                <a:ext cx="29466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/>
              <p:cNvSpPr txBox="1"/>
              <p:nvPr/>
            </p:nvSpPr>
            <p:spPr>
              <a:xfrm>
                <a:off x="-1227314" y="6543533"/>
                <a:ext cx="985956" cy="18000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de-DE" sz="1600" dirty="0"/>
                  <a:t>Edges: Pose relation</a:t>
                </a:r>
                <a:endParaRPr lang="de-DE" sz="1600" dirty="0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13220" y="6118923"/>
              <a:ext cx="1269378" cy="180008"/>
              <a:chOff x="184671" y="6501831"/>
              <a:chExt cx="1269378" cy="180008"/>
            </a:xfrm>
          </p:grpSpPr>
          <p:cxnSp>
            <p:nvCxnSpPr>
              <p:cNvPr id="113" name="Straight Connector 112"/>
              <p:cNvCxnSpPr/>
              <p:nvPr/>
            </p:nvCxnSpPr>
            <p:spPr>
              <a:xfrm>
                <a:off x="184671" y="6599141"/>
                <a:ext cx="29466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/>
              <p:cNvSpPr txBox="1"/>
              <p:nvPr/>
            </p:nvSpPr>
            <p:spPr>
              <a:xfrm>
                <a:off x="540369" y="6501831"/>
                <a:ext cx="913680" cy="18000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de-DE" sz="1600" dirty="0"/>
                  <a:t>Not touching Edge</a:t>
                </a:r>
                <a:endParaRPr lang="de-DE" sz="1600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1746100" y="6242976"/>
            <a:ext cx="1786099" cy="338554"/>
            <a:chOff x="184671" y="5414447"/>
            <a:chExt cx="1786099" cy="338554"/>
          </a:xfrm>
        </p:grpSpPr>
        <p:sp>
          <p:nvSpPr>
            <p:cNvPr id="120" name="Oval 119"/>
            <p:cNvSpPr/>
            <p:nvPr/>
          </p:nvSpPr>
          <p:spPr>
            <a:xfrm>
              <a:off x="184671" y="5493724"/>
              <a:ext cx="180000" cy="1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32546" y="5414447"/>
              <a:ext cx="1238224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de-DE" sz="1600" dirty="0"/>
                <a:t>Nodes: Parts</a:t>
              </a:r>
              <a:endParaRPr lang="de-DE" sz="1600" dirty="0"/>
            </a:p>
          </p:txBody>
        </p:sp>
      </p:grpSp>
      <p:pic>
        <p:nvPicPr>
          <p:cNvPr id="4111" name="Picture 15" descr="E:\Documents\Markus\Presentations\2013-11-29 Flo Karlsruhe Contribution\Source\PoseS\png_no_axes\processed\Cup3_variance_1_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79" y="4633060"/>
            <a:ext cx="510332" cy="52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E:\Documents\Markus\Presentations\2013-11-29 Flo Karlsruhe Contribution\Source\PoseS\png_no_axes\processed\Cup3_variance_1_3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33" y="4633060"/>
            <a:ext cx="510332" cy="52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E:\Documents\Markus\Presentations\2013-11-29 Flo Karlsruhe Contribution\Source\PoseS\png_no_axes\processed\Cup3_variance_2_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941" y="3766341"/>
            <a:ext cx="424798" cy="64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E:\Documents\Markus\Presentations\2013-11-29 Flo Karlsruhe Contribution\Source\PoseS\png_no_axes\processed\Cup2_variance_1_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54" y="4616213"/>
            <a:ext cx="505956" cy="6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E:\Documents\Markus\Presentations\2013-11-29 Flo Karlsruhe Contribution\Source\PoseS\png_no_axes\processed\Cup2_variance_1_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41" y="4633365"/>
            <a:ext cx="504206" cy="6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E:\Documents\Markus\Presentations\2013-11-29 Flo Karlsruhe Contribution\Source\PoseS\png_no_axes\processed\Cup2_variance_2_3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778" y="3774951"/>
            <a:ext cx="309222" cy="67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E:\Documents\Markus\Presentations\2013-11-29 Flo Karlsruhe Contribution\Source\PoseS\png_no_axes\processed\Cup1_variance_1_3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808" y="4683265"/>
            <a:ext cx="506976" cy="60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E:\Documents\Markus\Presentations\2013-11-29 Flo Karlsruhe Contribution\Source\PoseS\png_no_axes\processed\Cup1_variance_2_3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454" y="3825734"/>
            <a:ext cx="299384" cy="6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E:\Documents\Markus\Presentations\2013-11-29 Flo Karlsruhe Contribution\Source\PoseS\png_no_axes\processed\Cup1_variance_1_2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4683265"/>
            <a:ext cx="506976" cy="60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itel 1"/>
          <p:cNvSpPr txBox="1">
            <a:spLocks/>
          </p:cNvSpPr>
          <p:nvPr/>
        </p:nvSpPr>
        <p:spPr>
          <a:xfrm>
            <a:off x="1704032" y="-82550"/>
            <a:ext cx="82804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Some Examples of Object Graphs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074416" y="6997700"/>
            <a:ext cx="2133600" cy="476250"/>
          </a:xfrm>
        </p:spPr>
        <p:txBody>
          <a:bodyPr/>
          <a:lstStyle/>
          <a:p>
            <a:pPr>
              <a:defRPr/>
            </a:pPr>
            <a:fld id="{F83DFEA9-3CAE-42CE-BC3F-63B82C92028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4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E:\Documents\Markus\Presentations\2013-11-29 Flo Karlsruhe Contribution\Source\PartS\screenshot-1386167132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10247" r="20264" b="9100"/>
          <a:stretch/>
        </p:blipFill>
        <p:spPr bwMode="auto">
          <a:xfrm>
            <a:off x="995774" y="1884278"/>
            <a:ext cx="3761409" cy="294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itel 1"/>
          <p:cNvSpPr txBox="1">
            <a:spLocks/>
          </p:cNvSpPr>
          <p:nvPr/>
        </p:nvSpPr>
        <p:spPr>
          <a:xfrm>
            <a:off x="2142066" y="177797"/>
            <a:ext cx="82804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Object Signature</a:t>
            </a:r>
            <a:endParaRPr lang="en-US" sz="3600" dirty="0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7303052" y="2774956"/>
            <a:ext cx="3119414" cy="1137298"/>
          </a:xfrm>
          <a:prstGeom prst="triangle">
            <a:avLst>
              <a:gd name="adj" fmla="val 4769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" descr="E:\Documents\Markus\Presentations\2013-11-29 Flo Karlsruhe Contribution\Source\PartS\screenshot-1386167132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10247" r="67316" b="9100"/>
          <a:stretch/>
        </p:blipFill>
        <p:spPr bwMode="auto">
          <a:xfrm>
            <a:off x="6935131" y="747259"/>
            <a:ext cx="871353" cy="295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E:\Documents\Markus\Presentations\2013-11-29 Flo Karlsruhe Contribution\Source\PartS\screenshot-1386167132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7" t="10247" r="20264" b="9100"/>
          <a:stretch/>
        </p:blipFill>
        <p:spPr bwMode="auto">
          <a:xfrm>
            <a:off x="10115338" y="758487"/>
            <a:ext cx="864585" cy="295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E:\Documents\Markus\Presentations\2013-11-29 Flo Karlsruhe Contribution\Source\PartS\screenshot-1386167132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8" t="10247" r="33549" b="9100"/>
          <a:stretch/>
        </p:blipFill>
        <p:spPr bwMode="auto">
          <a:xfrm>
            <a:off x="8191789" y="3554616"/>
            <a:ext cx="1479797" cy="18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7149888" y="1867380"/>
            <a:ext cx="3626972" cy="2828912"/>
            <a:chOff x="7149888" y="1867380"/>
            <a:chExt cx="3626972" cy="2828912"/>
          </a:xfrm>
        </p:grpSpPr>
        <p:sp>
          <p:nvSpPr>
            <p:cNvPr id="13" name="Oval 12"/>
            <p:cNvSpPr/>
            <p:nvPr/>
          </p:nvSpPr>
          <p:spPr>
            <a:xfrm>
              <a:off x="8600579" y="4047706"/>
              <a:ext cx="648586" cy="648586"/>
            </a:xfrm>
            <a:prstGeom prst="ellipse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128274" y="1867380"/>
              <a:ext cx="648586" cy="648586"/>
            </a:xfrm>
            <a:prstGeom prst="ellipse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149888" y="1884278"/>
              <a:ext cx="648586" cy="648586"/>
            </a:xfrm>
            <a:prstGeom prst="ellipse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38" idx="2"/>
              <a:endCxn id="13" idx="0"/>
            </p:cNvCxnSpPr>
            <p:nvPr/>
          </p:nvCxnSpPr>
          <p:spPr>
            <a:xfrm flipH="1">
              <a:off x="8924872" y="2191673"/>
              <a:ext cx="1203402" cy="1856033"/>
            </a:xfrm>
            <a:prstGeom prst="line">
              <a:avLst/>
            </a:prstGeom>
            <a:ln w="762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2"/>
              <a:endCxn id="39" idx="6"/>
            </p:cNvCxnSpPr>
            <p:nvPr/>
          </p:nvCxnSpPr>
          <p:spPr>
            <a:xfrm flipH="1">
              <a:off x="7798474" y="2191673"/>
              <a:ext cx="2329800" cy="16898"/>
            </a:xfrm>
            <a:prstGeom prst="line">
              <a:avLst/>
            </a:prstGeom>
            <a:ln w="762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39" idx="6"/>
              <a:endCxn id="13" idx="0"/>
            </p:cNvCxnSpPr>
            <p:nvPr/>
          </p:nvCxnSpPr>
          <p:spPr>
            <a:xfrm>
              <a:off x="7798474" y="2208571"/>
              <a:ext cx="1126398" cy="1839135"/>
            </a:xfrm>
            <a:prstGeom prst="line">
              <a:avLst/>
            </a:prstGeom>
            <a:ln w="762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9415855">
            <a:off x="5166827" y="3675681"/>
            <a:ext cx="3349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 smtClean="0"/>
              <a:t>Annotated</a:t>
            </a:r>
            <a:r>
              <a:rPr lang="de-DE" sz="2800" dirty="0" smtClean="0"/>
              <a:t> Part Connectivity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545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E:\Documents\Markus\Presentations\2013-11-29 Flo Karlsruhe Contribution\Source\PartS\screenshot-1386167132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10247" r="20264" b="9100"/>
          <a:stretch/>
        </p:blipFill>
        <p:spPr bwMode="auto">
          <a:xfrm>
            <a:off x="320979" y="1014413"/>
            <a:ext cx="3761409" cy="294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614542" y="1488417"/>
            <a:ext cx="4507359" cy="3441743"/>
            <a:chOff x="7336993" y="2344350"/>
            <a:chExt cx="3032086" cy="2235313"/>
          </a:xfrm>
        </p:grpSpPr>
        <p:grpSp>
          <p:nvGrpSpPr>
            <p:cNvPr id="4" name="Group 3"/>
            <p:cNvGrpSpPr/>
            <p:nvPr/>
          </p:nvGrpSpPr>
          <p:grpSpPr>
            <a:xfrm>
              <a:off x="7336993" y="2344350"/>
              <a:ext cx="3032086" cy="2235313"/>
              <a:chOff x="27746" y="2273807"/>
              <a:chExt cx="3032086" cy="223531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823561" y="3107802"/>
                <a:ext cx="1476704" cy="726678"/>
                <a:chOff x="673978" y="3966378"/>
                <a:chExt cx="1925382" cy="947470"/>
              </a:xfrm>
            </p:grpSpPr>
            <p:cxnSp>
              <p:nvCxnSpPr>
                <p:cNvPr id="6" name="Straight Connector 5"/>
                <p:cNvCxnSpPr>
                  <a:stCxn id="10" idx="5"/>
                  <a:endCxn id="11" idx="1"/>
                </p:cNvCxnSpPr>
                <p:nvPr/>
              </p:nvCxnSpPr>
              <p:spPr>
                <a:xfrm>
                  <a:off x="871306" y="4172380"/>
                  <a:ext cx="715784" cy="535467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>
                  <a:stCxn id="11" idx="7"/>
                </p:cNvCxnSpPr>
                <p:nvPr/>
              </p:nvCxnSpPr>
              <p:spPr>
                <a:xfrm flipV="1">
                  <a:off x="1750561" y="4172380"/>
                  <a:ext cx="685463" cy="535467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10" idx="6"/>
                </p:cNvCxnSpPr>
                <p:nvPr/>
              </p:nvCxnSpPr>
              <p:spPr>
                <a:xfrm>
                  <a:off x="905161" y="4087051"/>
                  <a:ext cx="1497008" cy="0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Oval 9"/>
                <p:cNvSpPr/>
                <p:nvPr/>
              </p:nvSpPr>
              <p:spPr>
                <a:xfrm>
                  <a:off x="673978" y="3966379"/>
                  <a:ext cx="231185" cy="24134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553233" y="4672503"/>
                  <a:ext cx="231185" cy="241345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2368176" y="3966378"/>
                  <a:ext cx="231184" cy="241346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27746" y="3992706"/>
                <a:ext cx="5838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DE" dirty="0"/>
                  <a:t>77%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97273" y="3920698"/>
                <a:ext cx="5838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 algn="r"/>
              </a:lstStyle>
              <a:p>
                <a:r>
                  <a:rPr lang="de-DE" dirty="0"/>
                  <a:t>76%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547664" y="2273807"/>
                <a:ext cx="5838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 algn="r"/>
              </a:lstStyle>
              <a:p>
                <a:r>
                  <a:rPr lang="de-DE" dirty="0"/>
                  <a:t>99%</a:t>
                </a:r>
              </a:p>
            </p:txBody>
          </p:sp>
          <p:pic>
            <p:nvPicPr>
              <p:cNvPr id="28" name="Picture 7" descr="E:\Documents\Markus\Presentations\2013-11-29 Flo Karlsruhe Contribution\Source\Cup1_sig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718" y="2396421"/>
                <a:ext cx="934457" cy="700843"/>
              </a:xfrm>
              <a:prstGeom prst="rect">
                <a:avLst/>
              </a:prstGeom>
              <a:noFill/>
              <a:ln w="762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8" descr="E:\Documents\Markus\Presentations\2013-11-29 Flo Karlsruhe Contribution\Source\Cup1_sig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7273" y="2385884"/>
                <a:ext cx="962559" cy="721919"/>
              </a:xfrm>
              <a:prstGeom prst="rect">
                <a:avLst/>
              </a:prstGeom>
              <a:noFill/>
              <a:ln w="762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6" descr="E:\Documents\Markus\Presentations\2013-11-29 Flo Karlsruhe Contribution\Source\Cup1_sig0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457" y="3844444"/>
                <a:ext cx="886235" cy="664676"/>
              </a:xfrm>
              <a:prstGeom prst="rect">
                <a:avLst/>
              </a:prstGeom>
              <a:noFill/>
              <a:ln w="762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7" name="Picture 21" descr="E:\Documents\Markus\Presentations\2013-11-29 Flo Karlsruhe Contribution\Source\PoseS\png_no_axes\processed\Cup1_variance_1_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5924" y="3386546"/>
              <a:ext cx="506976" cy="60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 descr="E:\Documents\Markus\Presentations\2013-11-29 Flo Karlsruhe Contribution\Source\PoseS\png_no_axes\processed\Cup1_variance_2_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6570" y="2529015"/>
              <a:ext cx="299384" cy="62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9" name="Picture 23" descr="E:\Documents\Markus\Presentations\2013-11-29 Flo Karlsruhe Contribution\Source\PoseS\png_no_axes\processed\Cup1_variance_1_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652" y="3386546"/>
              <a:ext cx="506976" cy="603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 rot="19489686">
            <a:off x="3216287" y="2699621"/>
            <a:ext cx="367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 err="1" smtClean="0">
                <a:solidFill>
                  <a:srgbClr val="FF0000"/>
                </a:solidFill>
              </a:rPr>
              <a:t>Descriptor</a:t>
            </a:r>
            <a:r>
              <a:rPr lang="de-DE" sz="2800" b="1" dirty="0" smtClean="0">
                <a:solidFill>
                  <a:srgbClr val="FF0000"/>
                </a:solidFill>
              </a:rPr>
              <a:t> (</a:t>
            </a:r>
            <a:r>
              <a:rPr lang="de-DE" sz="2800" b="1" dirty="0" err="1" smtClean="0">
                <a:solidFill>
                  <a:srgbClr val="FF0000"/>
                </a:solidFill>
              </a:rPr>
              <a:t>Histogram</a:t>
            </a:r>
            <a:r>
              <a:rPr lang="de-DE" sz="2800" b="1" dirty="0" smtClean="0">
                <a:solidFill>
                  <a:srgbClr val="FF0000"/>
                </a:solidFill>
              </a:rPr>
              <a:t>) </a:t>
            </a:r>
            <a:r>
              <a:rPr lang="de-DE" sz="2800" b="1" dirty="0" err="1" smtClean="0">
                <a:solidFill>
                  <a:srgbClr val="FF0000"/>
                </a:solidFill>
              </a:rPr>
              <a:t>for</a:t>
            </a:r>
            <a:r>
              <a:rPr lang="de-DE" sz="2800" b="1" dirty="0" smtClean="0">
                <a:solidFill>
                  <a:srgbClr val="FF0000"/>
                </a:solidFill>
              </a:rPr>
              <a:t> a Part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19489686">
            <a:off x="3216681" y="4187896"/>
            <a:ext cx="4194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 err="1" smtClean="0">
                <a:solidFill>
                  <a:srgbClr val="FF0000"/>
                </a:solidFill>
              </a:rPr>
              <a:t>Descriptor</a:t>
            </a:r>
            <a:r>
              <a:rPr lang="de-DE" sz="2800" b="1" dirty="0" smtClean="0">
                <a:solidFill>
                  <a:srgbClr val="FF0000"/>
                </a:solidFill>
              </a:rPr>
              <a:t> (</a:t>
            </a:r>
            <a:r>
              <a:rPr lang="de-DE" sz="2800" b="1" dirty="0" err="1" smtClean="0">
                <a:solidFill>
                  <a:srgbClr val="FF0000"/>
                </a:solidFill>
              </a:rPr>
              <a:t>Histogram</a:t>
            </a:r>
            <a:r>
              <a:rPr lang="de-DE" sz="2800" b="1" dirty="0" smtClean="0">
                <a:solidFill>
                  <a:srgbClr val="FF0000"/>
                </a:solidFill>
              </a:rPr>
              <a:t>) </a:t>
            </a:r>
            <a:r>
              <a:rPr lang="de-DE" sz="2800" b="1" dirty="0" err="1" smtClean="0">
                <a:solidFill>
                  <a:srgbClr val="FF0000"/>
                </a:solidFill>
              </a:rPr>
              <a:t>for</a:t>
            </a:r>
            <a:r>
              <a:rPr lang="de-DE" sz="2800" b="1" dirty="0" smtClean="0">
                <a:solidFill>
                  <a:srgbClr val="FF0000"/>
                </a:solidFill>
              </a:rPr>
              <a:t> Part-</a:t>
            </a:r>
            <a:r>
              <a:rPr lang="de-DE" sz="2800" b="1" dirty="0" err="1" smtClean="0">
                <a:solidFill>
                  <a:srgbClr val="FF0000"/>
                </a:solidFill>
              </a:rPr>
              <a:t>to</a:t>
            </a:r>
            <a:r>
              <a:rPr lang="de-DE" sz="2800" b="1" dirty="0" smtClean="0">
                <a:solidFill>
                  <a:srgbClr val="FF0000"/>
                </a:solidFill>
              </a:rPr>
              <a:t>-Part Connections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7303052" y="2774956"/>
            <a:ext cx="3119414" cy="1137298"/>
          </a:xfrm>
          <a:prstGeom prst="triangle">
            <a:avLst>
              <a:gd name="adj" fmla="val 4769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7149888" y="1867380"/>
            <a:ext cx="3626972" cy="2828912"/>
            <a:chOff x="7149888" y="1867380"/>
            <a:chExt cx="3626972" cy="2828912"/>
          </a:xfrm>
        </p:grpSpPr>
        <p:sp>
          <p:nvSpPr>
            <p:cNvPr id="13" name="Oval 12"/>
            <p:cNvSpPr/>
            <p:nvPr/>
          </p:nvSpPr>
          <p:spPr>
            <a:xfrm>
              <a:off x="8600579" y="4047706"/>
              <a:ext cx="648586" cy="648586"/>
            </a:xfrm>
            <a:prstGeom prst="ellipse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128274" y="1867380"/>
              <a:ext cx="648586" cy="648586"/>
            </a:xfrm>
            <a:prstGeom prst="ellipse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149888" y="1884278"/>
              <a:ext cx="648586" cy="648586"/>
            </a:xfrm>
            <a:prstGeom prst="ellipse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38" idx="2"/>
              <a:endCxn id="13" idx="0"/>
            </p:cNvCxnSpPr>
            <p:nvPr/>
          </p:nvCxnSpPr>
          <p:spPr>
            <a:xfrm flipH="1">
              <a:off x="8924872" y="2191673"/>
              <a:ext cx="1203402" cy="1856033"/>
            </a:xfrm>
            <a:prstGeom prst="line">
              <a:avLst/>
            </a:prstGeom>
            <a:ln w="762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8" idx="2"/>
              <a:endCxn id="39" idx="6"/>
            </p:cNvCxnSpPr>
            <p:nvPr/>
          </p:nvCxnSpPr>
          <p:spPr>
            <a:xfrm flipH="1">
              <a:off x="7798474" y="2191673"/>
              <a:ext cx="2329800" cy="16898"/>
            </a:xfrm>
            <a:prstGeom prst="line">
              <a:avLst/>
            </a:prstGeom>
            <a:ln w="762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39" idx="6"/>
              <a:endCxn id="13" idx="0"/>
            </p:cNvCxnSpPr>
            <p:nvPr/>
          </p:nvCxnSpPr>
          <p:spPr>
            <a:xfrm>
              <a:off x="7798474" y="2208571"/>
              <a:ext cx="1126398" cy="1839135"/>
            </a:xfrm>
            <a:prstGeom prst="line">
              <a:avLst/>
            </a:prstGeom>
            <a:ln w="762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el 1"/>
          <p:cNvSpPr txBox="1">
            <a:spLocks/>
          </p:cNvSpPr>
          <p:nvPr/>
        </p:nvSpPr>
        <p:spPr>
          <a:xfrm>
            <a:off x="2142066" y="177797"/>
            <a:ext cx="82804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Object Signature</a:t>
            </a:r>
            <a:endParaRPr lang="en-US" sz="36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7698400" y="2699921"/>
            <a:ext cx="2398100" cy="1260826"/>
            <a:chOff x="7776717" y="2699922"/>
            <a:chExt cx="2241970" cy="1223492"/>
          </a:xfrm>
        </p:grpSpPr>
        <p:sp>
          <p:nvSpPr>
            <p:cNvPr id="62" name="Oval 61"/>
            <p:cNvSpPr/>
            <p:nvPr/>
          </p:nvSpPr>
          <p:spPr>
            <a:xfrm>
              <a:off x="8761649" y="3538311"/>
              <a:ext cx="400916" cy="385103"/>
            </a:xfrm>
            <a:prstGeom prst="ellipse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617771" y="2699922"/>
              <a:ext cx="400916" cy="385103"/>
            </a:xfrm>
            <a:prstGeom prst="ellipse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776717" y="2709955"/>
              <a:ext cx="400916" cy="385103"/>
            </a:xfrm>
            <a:prstGeom prst="ellipse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>
              <a:stCxn id="63" idx="3"/>
              <a:endCxn id="62" idx="7"/>
            </p:cNvCxnSpPr>
            <p:nvPr/>
          </p:nvCxnSpPr>
          <p:spPr>
            <a:xfrm flipH="1">
              <a:off x="9103852" y="3028628"/>
              <a:ext cx="572632" cy="566080"/>
            </a:xfrm>
            <a:prstGeom prst="line">
              <a:avLst/>
            </a:prstGeom>
            <a:ln w="762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3" idx="2"/>
              <a:endCxn id="64" idx="6"/>
            </p:cNvCxnSpPr>
            <p:nvPr/>
          </p:nvCxnSpPr>
          <p:spPr>
            <a:xfrm flipH="1">
              <a:off x="8177633" y="2892473"/>
              <a:ext cx="1440138" cy="10033"/>
            </a:xfrm>
            <a:prstGeom prst="line">
              <a:avLst/>
            </a:prstGeom>
            <a:ln w="762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64" idx="5"/>
              <a:endCxn id="62" idx="1"/>
            </p:cNvCxnSpPr>
            <p:nvPr/>
          </p:nvCxnSpPr>
          <p:spPr>
            <a:xfrm>
              <a:off x="8118920" y="3038661"/>
              <a:ext cx="701442" cy="556047"/>
            </a:xfrm>
            <a:prstGeom prst="line">
              <a:avLst/>
            </a:prstGeom>
            <a:ln w="76200">
              <a:solidFill>
                <a:srgbClr val="99FF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05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Learning Part </a:t>
            </a:r>
            <a:r>
              <a:rPr lang="de-DE" dirty="0" err="1" smtClean="0"/>
              <a:t>Meanings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Primary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DFEA9-3CAE-42CE-BC3F-63B82C92028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00519"/>
            <a:ext cx="12192000" cy="631001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Why Primary Tools </a:t>
            </a:r>
            <a:r>
              <a:rPr lang="en-US" sz="4000" dirty="0" smtClean="0"/>
              <a:t>? – The “Monkey-Man” Perspective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65760" y="879793"/>
            <a:ext cx="6959600" cy="5659119"/>
          </a:xfrm>
        </p:spPr>
        <p:txBody>
          <a:bodyPr>
            <a:normAutofit/>
          </a:bodyPr>
          <a:lstStyle/>
          <a:p>
            <a:r>
              <a:rPr lang="en-US" dirty="0"/>
              <a:t>Hands interact with target objects </a:t>
            </a:r>
            <a:r>
              <a:rPr lang="en-US" sz="1600" dirty="0"/>
              <a:t>(first part of the talk)</a:t>
            </a:r>
          </a:p>
          <a:p>
            <a:pPr lvl="1"/>
            <a:r>
              <a:rPr lang="en-US" dirty="0"/>
              <a:t>E.g. stir with finger in cup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Tools can emulate and replace hand function.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Tool </a:t>
            </a:r>
            <a:r>
              <a:rPr lang="en-US" dirty="0">
                <a:solidFill>
                  <a:srgbClr val="FF0000"/>
                </a:solidFill>
              </a:rPr>
              <a:t>(instead of Hand</a:t>
            </a:r>
            <a:r>
              <a:rPr lang="en-US" dirty="0" smtClean="0">
                <a:solidFill>
                  <a:srgbClr val="FF0000"/>
                </a:solidFill>
              </a:rPr>
              <a:t>) interacts with target object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E.g</a:t>
            </a:r>
            <a:r>
              <a:rPr lang="en-US" dirty="0">
                <a:solidFill>
                  <a:srgbClr val="FF0000"/>
                </a:solidFill>
              </a:rPr>
              <a:t>. stir with spoon in </a:t>
            </a:r>
            <a:r>
              <a:rPr lang="en-US" dirty="0" smtClean="0">
                <a:solidFill>
                  <a:srgbClr val="FF0000"/>
                </a:solidFill>
              </a:rPr>
              <a:t>cup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198122" y="4307358"/>
            <a:ext cx="1809646" cy="1842440"/>
            <a:chOff x="4949941" y="3549687"/>
            <a:chExt cx="1203991" cy="1010516"/>
          </a:xfrm>
        </p:grpSpPr>
        <p:pic>
          <p:nvPicPr>
            <p:cNvPr id="39" name="Picture 2" descr="http://www.thejrexperiment.com/wp-content/uploads/2014/02/3349839-left-hand-outstretched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461267">
              <a:off x="5161574" y="3567845"/>
              <a:ext cx="1010516" cy="97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4949941" y="3964370"/>
              <a:ext cx="278916" cy="2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328654"/>
            <a:ext cx="28003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831" y="4965526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072110" y="149979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10126" y="1073761"/>
            <a:ext cx="1743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941" y="2977529"/>
            <a:ext cx="2072947" cy="193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29378" y="3741391"/>
            <a:ext cx="2592452" cy="138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00301" y="334770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Hammer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07769" y="1437048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Poker, Borer, Stirrer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68265" y="1048260"/>
            <a:ext cx="80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Shovel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08368" y="314096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78840" y="6039817"/>
            <a:ext cx="77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Sieve</a:t>
            </a:r>
          </a:p>
          <a:p>
            <a:r>
              <a:rPr lang="en-US" dirty="0"/>
              <a:t>(Rake)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45042" y="5087426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Hook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0300" y="94153"/>
            <a:ext cx="90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Part-function association: Hand as (non-articulated) Tool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35564" y="6237312"/>
            <a:ext cx="140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Paddle, Knife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46094" y="2355333"/>
            <a:ext cx="25202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</a:effectLst>
          <a:scene3d>
            <a:camera prst="isometricLeftDown"/>
            <a:lightRig rig="threePt" dir="t"/>
          </a:scene3d>
          <a:sp3d extrusionH="279400" contourW="25400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19680298">
            <a:off x="1670152" y="5323618"/>
            <a:ext cx="864096" cy="56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</a:effectLst>
          <a:scene3d>
            <a:camera prst="isometricLeftDown"/>
            <a:lightRig rig="threePt" dir="t"/>
          </a:scene3d>
          <a:sp3d extrusionH="857250" contourW="25400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4385810" y="1923285"/>
            <a:ext cx="10801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</a:effectLst>
          <a:scene3d>
            <a:camera prst="isometricLeftDown"/>
            <a:lightRig rig="threePt" dir="t"/>
          </a:scene3d>
          <a:sp3d extrusionH="120650" contourW="25400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023380" y="4424840"/>
            <a:ext cx="315661" cy="30874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</a:effectLst>
          <a:scene3d>
            <a:camera prst="isometricLeftDown">
              <a:rot lat="8400000" lon="12600000" rev="2400000"/>
            </a:camera>
            <a:lightRig rig="threePt" dir="t"/>
          </a:scene3d>
          <a:sp3d extrusionH="654050" contourW="25400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451842" y="1948069"/>
            <a:ext cx="885825" cy="706515"/>
            <a:chOff x="1962150" y="574598"/>
            <a:chExt cx="885825" cy="706515"/>
          </a:xfrm>
        </p:grpSpPr>
        <p:sp>
          <p:nvSpPr>
            <p:cNvPr id="33" name="Freeform 32"/>
            <p:cNvSpPr/>
            <p:nvPr/>
          </p:nvSpPr>
          <p:spPr>
            <a:xfrm>
              <a:off x="1962150" y="678656"/>
              <a:ext cx="885825" cy="602457"/>
            </a:xfrm>
            <a:custGeom>
              <a:avLst/>
              <a:gdLst>
                <a:gd name="connsiteX0" fmla="*/ 0 w 885825"/>
                <a:gd name="connsiteY0" fmla="*/ 195263 h 602457"/>
                <a:gd name="connsiteX1" fmla="*/ 561975 w 885825"/>
                <a:gd name="connsiteY1" fmla="*/ 0 h 602457"/>
                <a:gd name="connsiteX2" fmla="*/ 885825 w 885825"/>
                <a:gd name="connsiteY2" fmla="*/ 402432 h 602457"/>
                <a:gd name="connsiteX3" fmla="*/ 300038 w 885825"/>
                <a:gd name="connsiteY3" fmla="*/ 602457 h 602457"/>
                <a:gd name="connsiteX4" fmla="*/ 0 w 885825"/>
                <a:gd name="connsiteY4" fmla="*/ 195263 h 60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602457">
                  <a:moveTo>
                    <a:pt x="0" y="195263"/>
                  </a:moveTo>
                  <a:lnTo>
                    <a:pt x="561975" y="0"/>
                  </a:lnTo>
                  <a:lnTo>
                    <a:pt x="885825" y="402432"/>
                  </a:lnTo>
                  <a:lnTo>
                    <a:pt x="300038" y="602457"/>
                  </a:lnTo>
                  <a:lnTo>
                    <a:pt x="0" y="195263"/>
                  </a:lnTo>
                  <a:close/>
                </a:path>
              </a:pathLst>
            </a:custGeom>
            <a:solidFill>
              <a:srgbClr val="EAEA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41546" y="574598"/>
              <a:ext cx="709174" cy="6935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glow>
                <a:schemeClr val="bg1"/>
              </a:glow>
              <a:outerShdw blurRad="50800" dist="50800" dir="5400000" algn="ctr" rotWithShape="0">
                <a:schemeClr val="bg1"/>
              </a:outerShdw>
            </a:effectLst>
            <a:scene3d>
              <a:camera prst="isometricLeftDown">
                <a:rot lat="8400000" lon="12600000" rev="2400000"/>
              </a:camera>
              <a:lightRig rig="threePt" dir="t"/>
            </a:scene3d>
            <a:sp3d extrusionH="139700" contourW="25400">
              <a:extrusionClr>
                <a:schemeClr val="bg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092811" y="3701828"/>
            <a:ext cx="10801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</a:effectLst>
          <a:scene3d>
            <a:camera prst="isometricLeftDown"/>
            <a:lightRig rig="threePt" dir="t"/>
          </a:scene3d>
          <a:sp3d extrusionH="120650" contourW="25400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6804779" y="3402409"/>
            <a:ext cx="10801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</a:effectLst>
          <a:scene3d>
            <a:camera prst="isometricLeftDown"/>
            <a:lightRig rig="threePt" dir="t"/>
          </a:scene3d>
          <a:sp3d extrusionH="120650" contourW="25400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3" name="cut-slice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19745" y="1136073"/>
            <a:ext cx="3048000" cy="2286000"/>
          </a:xfrm>
          <a:prstGeom prst="rect">
            <a:avLst/>
          </a:prstGeom>
        </p:spPr>
      </p:pic>
      <p:pic>
        <p:nvPicPr>
          <p:cNvPr id="4" name="drill-hole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26727" y="1177635"/>
            <a:ext cx="3768437" cy="2119746"/>
          </a:xfrm>
          <a:prstGeom prst="rect">
            <a:avLst/>
          </a:prstGeom>
        </p:spPr>
      </p:pic>
      <p:pic>
        <p:nvPicPr>
          <p:cNvPr id="5" name="rake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36618" y="3906981"/>
            <a:ext cx="3048000" cy="2286000"/>
          </a:xfrm>
          <a:prstGeom prst="rect">
            <a:avLst/>
          </a:prstGeom>
        </p:spPr>
      </p:pic>
      <p:pic>
        <p:nvPicPr>
          <p:cNvPr id="6" name="sieve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2982" y="3830782"/>
            <a:ext cx="3297382" cy="24730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3710" y="235527"/>
            <a:ext cx="804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guessing game: American Sign Language</a:t>
            </a:r>
          </a:p>
        </p:txBody>
      </p:sp>
    </p:spTree>
    <p:extLst>
      <p:ext uri="{BB962C8B-B14F-4D97-AF65-F5344CB8AC3E}">
        <p14:creationId xmlns:p14="http://schemas.microsoft.com/office/powerpoint/2010/main" val="144824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3" name="cut-slice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19745" y="1136073"/>
            <a:ext cx="3048000" cy="2286000"/>
          </a:xfrm>
          <a:prstGeom prst="rect">
            <a:avLst/>
          </a:prstGeom>
        </p:spPr>
      </p:pic>
      <p:pic>
        <p:nvPicPr>
          <p:cNvPr id="4" name="drill-hole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26727" y="1177635"/>
            <a:ext cx="3768437" cy="2119746"/>
          </a:xfrm>
          <a:prstGeom prst="rect">
            <a:avLst/>
          </a:prstGeom>
        </p:spPr>
      </p:pic>
      <p:pic>
        <p:nvPicPr>
          <p:cNvPr id="5" name="rake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36618" y="3906981"/>
            <a:ext cx="3048000" cy="2286000"/>
          </a:xfrm>
          <a:prstGeom prst="rect">
            <a:avLst/>
          </a:prstGeom>
        </p:spPr>
      </p:pic>
      <p:pic>
        <p:nvPicPr>
          <p:cNvPr id="6" name="sieve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2982" y="3830782"/>
            <a:ext cx="3297382" cy="24730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3710" y="235527"/>
            <a:ext cx="804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guessing game: American Sign Language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7384" y="7620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1" y="81741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73927" y="3602182"/>
            <a:ext cx="5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rake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4982" y="3477491"/>
            <a:ext cx="315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Sieve (with water dropping out)</a:t>
            </a:r>
          </a:p>
        </p:txBody>
      </p:sp>
    </p:spTree>
    <p:extLst>
      <p:ext uri="{BB962C8B-B14F-4D97-AF65-F5344CB8AC3E}">
        <p14:creationId xmlns:p14="http://schemas.microsoft.com/office/powerpoint/2010/main" val="23512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>
            <p:extLst/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PHOTO-PAINT" r:id="rId3" imgW="4723810" imgH="3377778" progId="CorelPhotoPaint.Image.12">
                  <p:embed/>
                </p:oleObj>
              </mc:Choice>
              <mc:Fallback>
                <p:oleObj name="PHOTO-PAINT" r:id="rId3" imgW="4723810" imgH="3377778" progId="CorelPhotoPaint.Image.12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828800" y="304801"/>
            <a:ext cx="80759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3600" b="1" dirty="0" err="1"/>
              <a:t>How</a:t>
            </a:r>
            <a:r>
              <a:rPr lang="de-DE" altLang="en-US" sz="3600" b="1" dirty="0"/>
              <a:t> </a:t>
            </a:r>
            <a:r>
              <a:rPr lang="de-DE" altLang="en-US" sz="3600" b="1" dirty="0" err="1"/>
              <a:t>to</a:t>
            </a:r>
            <a:r>
              <a:rPr lang="de-DE" altLang="en-US" sz="3600" b="1" dirty="0"/>
              <a:t> </a:t>
            </a:r>
            <a:r>
              <a:rPr lang="de-DE" altLang="en-US" sz="3600" b="1" dirty="0" err="1"/>
              <a:t>understand</a:t>
            </a:r>
            <a:r>
              <a:rPr lang="de-DE" altLang="en-US" sz="3600" b="1" dirty="0"/>
              <a:t> Actions </a:t>
            </a:r>
            <a:r>
              <a:rPr lang="de-DE" altLang="en-US" sz="3600" b="1" dirty="0" err="1"/>
              <a:t>without</a:t>
            </a:r>
            <a:r>
              <a:rPr lang="de-DE" altLang="en-US" sz="3600" b="1" dirty="0"/>
              <a:t> Objects</a:t>
            </a:r>
          </a:p>
        </p:txBody>
      </p:sp>
      <p:sp>
        <p:nvSpPr>
          <p:cNvPr id="192516" name="Text Box 4"/>
          <p:cNvSpPr txBox="1">
            <a:spLocks noChangeArrowheads="1"/>
          </p:cNvSpPr>
          <p:nvPr/>
        </p:nvSpPr>
        <p:spPr bwMode="auto">
          <a:xfrm>
            <a:off x="5562600" y="1758898"/>
            <a:ext cx="5029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2400" b="1" dirty="0" err="1">
                <a:cs typeface="Arial" charset="0"/>
              </a:rPr>
              <a:t>Manipulations</a:t>
            </a:r>
            <a:r>
              <a:rPr lang="de-DE" altLang="en-US" sz="2400" b="1" dirty="0">
                <a:cs typeface="Arial" charset="0"/>
              </a:rPr>
              <a:t>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de-DE" altLang="en-US" sz="2400" b="1" dirty="0">
                <a:cs typeface="Arial" charset="0"/>
              </a:rPr>
              <a:t>	</a:t>
            </a:r>
            <a:r>
              <a:rPr lang="de-DE" altLang="en-US" sz="2400" b="1" dirty="0" err="1">
                <a:cs typeface="Arial" charset="0"/>
              </a:rPr>
              <a:t>chain</a:t>
            </a:r>
            <a:r>
              <a:rPr lang="de-DE" altLang="en-US" sz="2400" b="1" dirty="0">
                <a:cs typeface="Arial" charset="0"/>
              </a:rPr>
              <a:t> </a:t>
            </a:r>
            <a:r>
              <a:rPr lang="de-DE" altLang="en-US" sz="2400" b="1" dirty="0" err="1">
                <a:cs typeface="Arial" charset="0"/>
              </a:rPr>
              <a:t>actions</a:t>
            </a:r>
            <a:r>
              <a:rPr lang="de-DE" altLang="en-US" sz="2400" b="1" dirty="0">
                <a:cs typeface="Arial" charset="0"/>
              </a:rPr>
              <a:t> (</a:t>
            </a:r>
            <a:r>
              <a:rPr lang="de-DE" altLang="en-US" sz="2400" b="1" dirty="0" err="1">
                <a:cs typeface="Arial" charset="0"/>
              </a:rPr>
              <a:t>usually</a:t>
            </a:r>
            <a:r>
              <a:rPr lang="de-DE" altLang="en-US" sz="2400" b="1" dirty="0">
                <a:cs typeface="Arial" charset="0"/>
              </a:rPr>
              <a:t> </a:t>
            </a:r>
            <a:br>
              <a:rPr lang="de-DE" altLang="en-US" sz="2400" b="1" dirty="0">
                <a:cs typeface="Arial" charset="0"/>
              </a:rPr>
            </a:br>
            <a:r>
              <a:rPr lang="de-DE" altLang="en-US" sz="2400" b="1" dirty="0">
                <a:cs typeface="Arial" charset="0"/>
              </a:rPr>
              <a:t>             </a:t>
            </a:r>
            <a:r>
              <a:rPr lang="de-DE" altLang="en-US" sz="2400" b="1" dirty="0" err="1">
                <a:cs typeface="Arial" charset="0"/>
              </a:rPr>
              <a:t>by</a:t>
            </a:r>
            <a:r>
              <a:rPr lang="de-DE" altLang="en-US" sz="2400" b="1" dirty="0">
                <a:cs typeface="Arial" charset="0"/>
              </a:rPr>
              <a:t> </a:t>
            </a:r>
            <a:r>
              <a:rPr lang="de-DE" altLang="en-US" sz="2400" b="1" dirty="0" err="1">
                <a:cs typeface="Arial" charset="0"/>
              </a:rPr>
              <a:t>hands</a:t>
            </a:r>
            <a:r>
              <a:rPr lang="de-DE" altLang="en-US" sz="2400" b="1" dirty="0">
                <a:cs typeface="Arial" charset="0"/>
              </a:rPr>
              <a:t>) </a:t>
            </a:r>
            <a:r>
              <a:rPr lang="de-DE" altLang="en-US" sz="2400" b="1" dirty="0" err="1">
                <a:cs typeface="Arial" charset="0"/>
              </a:rPr>
              <a:t>involving</a:t>
            </a:r>
            <a:r>
              <a:rPr lang="de-DE" altLang="en-US" sz="2400" b="1" dirty="0">
                <a:cs typeface="Arial" charset="0"/>
              </a:rPr>
              <a:t/>
            </a:r>
            <a:br>
              <a:rPr lang="de-DE" altLang="en-US" sz="2400" b="1" dirty="0">
                <a:cs typeface="Arial" charset="0"/>
              </a:rPr>
            </a:br>
            <a:r>
              <a:rPr lang="de-DE" altLang="en-US" sz="2400" b="1" dirty="0">
                <a:cs typeface="Arial" charset="0"/>
              </a:rPr>
              <a:t>             </a:t>
            </a:r>
            <a:r>
              <a:rPr lang="de-DE" altLang="en-US" sz="2400" b="1" dirty="0" err="1">
                <a:cs typeface="Arial" charset="0"/>
              </a:rPr>
              <a:t>objects</a:t>
            </a:r>
            <a:r>
              <a:rPr lang="de-DE" altLang="en-US" sz="2400" b="1" dirty="0">
                <a:cs typeface="Arial" charset="0"/>
              </a:rPr>
              <a:t> </a:t>
            </a:r>
            <a:r>
              <a:rPr lang="de-DE" altLang="en-US" sz="2400" b="1" dirty="0" err="1">
                <a:cs typeface="Arial" charset="0"/>
              </a:rPr>
              <a:t>towards</a:t>
            </a:r>
            <a:r>
              <a:rPr lang="de-DE" altLang="en-US" sz="2400" b="1" dirty="0">
                <a:cs typeface="Arial" charset="0"/>
              </a:rPr>
              <a:t> a </a:t>
            </a:r>
            <a:r>
              <a:rPr lang="de-DE" altLang="en-US" sz="2400" b="1" dirty="0" err="1">
                <a:cs typeface="Arial" charset="0"/>
              </a:rPr>
              <a:t>goal</a:t>
            </a:r>
            <a:endParaRPr lang="de-DE" altLang="en-US" sz="2400" b="1" dirty="0">
              <a:cs typeface="Arial" charset="0"/>
            </a:endParaRPr>
          </a:p>
        </p:txBody>
      </p:sp>
      <p:grpSp>
        <p:nvGrpSpPr>
          <p:cNvPr id="192517" name="Group 5"/>
          <p:cNvGrpSpPr>
            <a:grpSpLocks/>
          </p:cNvGrpSpPr>
          <p:nvPr/>
        </p:nvGrpSpPr>
        <p:grpSpPr bwMode="auto">
          <a:xfrm>
            <a:off x="5791201" y="3481139"/>
            <a:ext cx="2911475" cy="2454275"/>
            <a:chOff x="3168" y="1930"/>
            <a:chExt cx="1834" cy="1546"/>
          </a:xfrm>
        </p:grpSpPr>
        <p:sp>
          <p:nvSpPr>
            <p:cNvPr id="6151" name="Text Box 6"/>
            <p:cNvSpPr txBox="1">
              <a:spLocks noChangeArrowheads="1"/>
            </p:cNvSpPr>
            <p:nvPr/>
          </p:nvSpPr>
          <p:spPr bwMode="auto">
            <a:xfrm>
              <a:off x="3168" y="2458"/>
              <a:ext cx="1834" cy="1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2000" b="1" dirty="0">
                  <a:solidFill>
                    <a:srgbClr val="FF3300"/>
                  </a:solidFill>
                </a:rPr>
                <a:t>Something goes on between you and the object(s) and this is a „procedure“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2000" b="1" dirty="0">
                <a:solidFill>
                  <a:srgbClr val="FF3300"/>
                </a:solidFill>
              </a:endParaRPr>
            </a:p>
          </p:txBody>
        </p:sp>
        <p:grpSp>
          <p:nvGrpSpPr>
            <p:cNvPr id="6152" name="Group 7"/>
            <p:cNvGrpSpPr>
              <a:grpSpLocks/>
            </p:cNvGrpSpPr>
            <p:nvPr/>
          </p:nvGrpSpPr>
          <p:grpSpPr bwMode="auto">
            <a:xfrm>
              <a:off x="3216" y="1930"/>
              <a:ext cx="960" cy="912"/>
              <a:chOff x="3216" y="2256"/>
              <a:chExt cx="960" cy="912"/>
            </a:xfrm>
          </p:grpSpPr>
          <p:sp>
            <p:nvSpPr>
              <p:cNvPr id="6153" name="Line 8"/>
              <p:cNvSpPr>
                <a:spLocks noChangeShapeType="1"/>
              </p:cNvSpPr>
              <p:nvPr/>
            </p:nvSpPr>
            <p:spPr bwMode="auto">
              <a:xfrm flipV="1">
                <a:off x="3840" y="2256"/>
                <a:ext cx="336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" name="Line 9"/>
              <p:cNvSpPr>
                <a:spLocks noChangeShapeType="1"/>
              </p:cNvSpPr>
              <p:nvPr/>
            </p:nvSpPr>
            <p:spPr bwMode="auto">
              <a:xfrm>
                <a:off x="3216" y="3168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1752600" y="5683513"/>
            <a:ext cx="84709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800" b="1" dirty="0">
                <a:solidFill>
                  <a:srgbClr val="0000FF"/>
                </a:solidFill>
              </a:rPr>
              <a:t>Relational </a:t>
            </a:r>
            <a:r>
              <a:rPr lang="de-DE" altLang="en-US" sz="2800" b="1" dirty="0" err="1">
                <a:solidFill>
                  <a:srgbClr val="0000FF"/>
                </a:solidFill>
              </a:rPr>
              <a:t>and</a:t>
            </a:r>
            <a:r>
              <a:rPr lang="de-DE" altLang="en-US" sz="2800" b="1" dirty="0">
                <a:solidFill>
                  <a:srgbClr val="0000FF"/>
                </a:solidFill>
              </a:rPr>
              <a:t> </a:t>
            </a:r>
            <a:r>
              <a:rPr lang="de-DE" altLang="en-US" sz="2800" b="1" dirty="0" err="1">
                <a:solidFill>
                  <a:srgbClr val="0000FF"/>
                </a:solidFill>
              </a:rPr>
              <a:t>procedural</a:t>
            </a:r>
            <a:r>
              <a:rPr lang="de-DE" altLang="en-US" sz="2800" b="1" dirty="0">
                <a:solidFill>
                  <a:srgbClr val="0000FF"/>
                </a:solidFill>
              </a:rPr>
              <a:t> (</a:t>
            </a:r>
            <a:r>
              <a:rPr lang="de-DE" altLang="en-US" sz="2800" b="1" dirty="0" err="1">
                <a:solidFill>
                  <a:srgbClr val="0000FF"/>
                </a:solidFill>
              </a:rPr>
              <a:t>grammar</a:t>
            </a:r>
            <a:r>
              <a:rPr lang="de-DE" altLang="en-US" sz="2800" b="1" dirty="0">
                <a:solidFill>
                  <a:srgbClr val="0000FF"/>
                </a:solidFill>
              </a:rPr>
              <a:t>) </a:t>
            </a:r>
            <a:r>
              <a:rPr lang="de-DE" altLang="en-US" sz="2800" b="1" dirty="0" err="1">
                <a:solidFill>
                  <a:srgbClr val="0000FF"/>
                </a:solidFill>
              </a:rPr>
              <a:t>information</a:t>
            </a:r>
            <a:endParaRPr lang="de-DE" altLang="en-US" sz="28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800" b="1" dirty="0" err="1">
                <a:solidFill>
                  <a:srgbClr val="0000FF"/>
                </a:solidFill>
              </a:rPr>
              <a:t>is</a:t>
            </a:r>
            <a:r>
              <a:rPr lang="de-DE" altLang="en-US" sz="2800" b="1" dirty="0">
                <a:solidFill>
                  <a:srgbClr val="0000FF"/>
                </a:solidFill>
              </a:rPr>
              <a:t> in </a:t>
            </a:r>
            <a:r>
              <a:rPr lang="de-DE" altLang="en-US" sz="2800" b="1" dirty="0" err="1">
                <a:solidFill>
                  <a:srgbClr val="0000FF"/>
                </a:solidFill>
              </a:rPr>
              <a:t>the</a:t>
            </a:r>
            <a:r>
              <a:rPr lang="de-DE" altLang="en-US" sz="2800" b="1" dirty="0">
                <a:solidFill>
                  <a:srgbClr val="0000FF"/>
                </a:solidFill>
              </a:rPr>
              <a:t> </a:t>
            </a:r>
            <a:r>
              <a:rPr lang="de-DE" altLang="en-US" sz="2800" b="1" dirty="0" err="1">
                <a:solidFill>
                  <a:srgbClr val="0000FF"/>
                </a:solidFill>
              </a:rPr>
              <a:t>core</a:t>
            </a:r>
            <a:r>
              <a:rPr lang="de-DE" altLang="en-US" sz="2800" b="1" dirty="0">
                <a:solidFill>
                  <a:srgbClr val="0000FF"/>
                </a:solidFill>
              </a:rPr>
              <a:t> </a:t>
            </a:r>
            <a:r>
              <a:rPr lang="de-DE" altLang="en-US" sz="2800" b="1" dirty="0" err="1">
                <a:solidFill>
                  <a:srgbClr val="0000FF"/>
                </a:solidFill>
              </a:rPr>
              <a:t>of</a:t>
            </a:r>
            <a:r>
              <a:rPr lang="de-DE" altLang="en-US" sz="2800" b="1" dirty="0">
                <a:solidFill>
                  <a:srgbClr val="0000FF"/>
                </a:solidFill>
              </a:rPr>
              <a:t> </a:t>
            </a:r>
            <a:r>
              <a:rPr lang="de-DE" altLang="en-US" sz="2800" b="1" dirty="0" err="1">
                <a:solidFill>
                  <a:srgbClr val="0000FF"/>
                </a:solidFill>
              </a:rPr>
              <a:t>this</a:t>
            </a:r>
            <a:endParaRPr lang="de-DE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6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6" grpId="0"/>
      <p:bldP spid="1925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00519"/>
            <a:ext cx="12192000" cy="631001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Why Primary Tools </a:t>
            </a:r>
            <a:r>
              <a:rPr lang="en-US" sz="4000" dirty="0" smtClean="0"/>
              <a:t>? – The “Monkey-Man” Perspective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65760" y="879793"/>
            <a:ext cx="6959600" cy="5659119"/>
          </a:xfrm>
        </p:spPr>
        <p:txBody>
          <a:bodyPr>
            <a:normAutofit/>
          </a:bodyPr>
          <a:lstStyle/>
          <a:p>
            <a:r>
              <a:rPr lang="en-US" dirty="0"/>
              <a:t>Hands interact with target objects </a:t>
            </a:r>
            <a:r>
              <a:rPr lang="en-US" sz="1600" dirty="0"/>
              <a:t>(first part of the talk)</a:t>
            </a:r>
          </a:p>
          <a:p>
            <a:pPr lvl="1"/>
            <a:r>
              <a:rPr lang="en-US" dirty="0"/>
              <a:t>E.g. stir with finger in cup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Tools can emulate and replace hand function.</a:t>
            </a:r>
          </a:p>
          <a:p>
            <a:pPr lvl="1"/>
            <a:r>
              <a:rPr lang="en-US" dirty="0" smtClean="0"/>
              <a:t>Tool </a:t>
            </a:r>
            <a:r>
              <a:rPr lang="en-US" dirty="0"/>
              <a:t>(instead of Hand</a:t>
            </a:r>
            <a:r>
              <a:rPr lang="en-US" dirty="0" smtClean="0"/>
              <a:t>) interacts with target object</a:t>
            </a:r>
          </a:p>
          <a:p>
            <a:pPr lvl="2"/>
            <a:r>
              <a:rPr lang="en-US" dirty="0" smtClean="0"/>
              <a:t>E.g</a:t>
            </a:r>
            <a:r>
              <a:rPr lang="en-US" dirty="0"/>
              <a:t>. stir with spoon in </a:t>
            </a:r>
            <a:r>
              <a:rPr lang="en-US" dirty="0" smtClean="0"/>
              <a:t>cup</a:t>
            </a:r>
            <a:endParaRPr lang="en-US" sz="2400" dirty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127327">
            <a:off x="7711441" y="1617396"/>
            <a:ext cx="4074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rgbClr val="FF0000"/>
                </a:solidFill>
              </a:rPr>
              <a:t>Hand-</a:t>
            </a:r>
            <a:r>
              <a:rPr lang="de-DE" sz="2400" b="1" dirty="0" err="1" smtClean="0">
                <a:solidFill>
                  <a:srgbClr val="FF0000"/>
                </a:solidFill>
              </a:rPr>
              <a:t>shapes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create</a:t>
            </a:r>
            <a:r>
              <a:rPr lang="de-DE" sz="2400" b="1" dirty="0" smtClean="0">
                <a:solidFill>
                  <a:srgbClr val="FF0000"/>
                </a:solidFill>
              </a:rPr>
              <a:t> a </a:t>
            </a:r>
            <a:r>
              <a:rPr lang="de-DE" sz="2400" b="1" dirty="0" err="1" smtClean="0">
                <a:solidFill>
                  <a:srgbClr val="FF0000"/>
                </a:solidFill>
              </a:rPr>
              <a:t>small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and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natural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training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set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for</a:t>
            </a:r>
            <a:r>
              <a:rPr lang="de-DE" sz="2400" b="1" dirty="0" smtClean="0">
                <a:solidFill>
                  <a:srgbClr val="FF0000"/>
                </a:solidFill>
              </a:rPr>
              <a:t> bootstrapping </a:t>
            </a:r>
            <a:r>
              <a:rPr lang="de-DE" sz="2400" b="1" dirty="0" err="1" smtClean="0">
                <a:solidFill>
                  <a:srgbClr val="FF0000"/>
                </a:solidFill>
              </a:rPr>
              <a:t>primary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tool</a:t>
            </a:r>
            <a:r>
              <a:rPr lang="de-DE" sz="2400" b="1" dirty="0" smtClean="0">
                <a:solidFill>
                  <a:srgbClr val="FF0000"/>
                </a:solidFill>
              </a:rPr>
              <a:t> </a:t>
            </a:r>
            <a:r>
              <a:rPr lang="de-DE" sz="2400" b="1" dirty="0" err="1" smtClean="0">
                <a:solidFill>
                  <a:srgbClr val="FF0000"/>
                </a:solidFill>
              </a:rPr>
              <a:t>function</a:t>
            </a:r>
            <a:r>
              <a:rPr lang="de-DE" sz="2400" b="1" dirty="0" smtClean="0">
                <a:solidFill>
                  <a:srgbClr val="FF0000"/>
                </a:solidFill>
              </a:rPr>
              <a:t>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53" y="3432246"/>
            <a:ext cx="3211227" cy="2104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43922" y="5577443"/>
            <a:ext cx="341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happen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ancestors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4937035"/>
            <a:ext cx="6217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Conclusion: Such </a:t>
            </a:r>
            <a:r>
              <a:rPr lang="en-US" sz="2400" b="1" dirty="0">
                <a:solidFill>
                  <a:srgbClr val="FF0000"/>
                </a:solidFill>
              </a:rPr>
              <a:t>tools quantitatively extend hand functionality!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32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43673" y="2204865"/>
            <a:ext cx="5425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 Layer   Object shape – convex / concave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47743" y="3048922"/>
            <a:ext cx="1800225" cy="1948671"/>
            <a:chOff x="683568" y="3317905"/>
            <a:chExt cx="1800225" cy="1948671"/>
          </a:xfrm>
        </p:grpSpPr>
        <p:pic>
          <p:nvPicPr>
            <p:cNvPr id="1026" name="Picture 2" descr="E:\Documents\Markus\Functions&amp;Parts\pcds\Hollow_Cub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437776"/>
              <a:ext cx="180022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 rot="21208244">
              <a:off x="989537" y="3317905"/>
              <a:ext cx="9441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concave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75410" y="3066346"/>
            <a:ext cx="1800225" cy="1953511"/>
            <a:chOff x="3866350" y="3304289"/>
            <a:chExt cx="1800225" cy="1953511"/>
          </a:xfrm>
        </p:grpSpPr>
        <p:pic>
          <p:nvPicPr>
            <p:cNvPr id="1027" name="Picture 3" descr="E:\Documents\Markus\Functions&amp;Parts\pcds\Cub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6350" y="3429000"/>
              <a:ext cx="180022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 rot="21031469">
              <a:off x="4283967" y="3304289"/>
              <a:ext cx="8336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convex</a:t>
              </a:r>
            </a:p>
          </p:txBody>
        </p:sp>
      </p:grpSp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81" y="3375637"/>
            <a:ext cx="1513187" cy="141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890130" y="3510748"/>
            <a:ext cx="1287586" cy="128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456144" y="188894"/>
            <a:ext cx="7432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Hand-shape to function </a:t>
            </a:r>
            <a:r>
              <a:rPr lang="en-US" sz="2800" dirty="0"/>
              <a:t>association: An Ontology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0329481">
            <a:off x="7930489" y="633407"/>
            <a:ext cx="4255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b="1" dirty="0" smtClean="0">
                <a:solidFill>
                  <a:srgbClr val="FF0000"/>
                </a:solidFill>
              </a:rPr>
              <a:t>The Training Set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0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19737" y="1001342"/>
            <a:ext cx="5231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Layer 2.   Object shape – Aspect ratio z/x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695762"/>
            <a:ext cx="6956703" cy="5261631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6528048" y="5733256"/>
            <a:ext cx="4032448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6144" y="188894"/>
            <a:ext cx="7432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Hand-shape to function </a:t>
            </a:r>
            <a:r>
              <a:rPr lang="en-US" sz="2800" dirty="0"/>
              <a:t>association: An Ontology</a:t>
            </a:r>
          </a:p>
        </p:txBody>
      </p:sp>
    </p:spTree>
    <p:extLst>
      <p:ext uri="{BB962C8B-B14F-4D97-AF65-F5344CB8AC3E}">
        <p14:creationId xmlns:p14="http://schemas.microsoft.com/office/powerpoint/2010/main" val="38527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1559496" y="-57001"/>
            <a:ext cx="4089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Full ontology for convex branch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42907" y="3453590"/>
            <a:ext cx="8611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Convex</a:t>
            </a:r>
          </a:p>
        </p:txBody>
      </p:sp>
      <p:cxnSp>
        <p:nvCxnSpPr>
          <p:cNvPr id="22" name="Straight Arrow Connector 21"/>
          <p:cNvCxnSpPr>
            <a:stCxn id="75" idx="0"/>
            <a:endCxn id="84" idx="1"/>
          </p:cNvCxnSpPr>
          <p:nvPr/>
        </p:nvCxnSpPr>
        <p:spPr>
          <a:xfrm flipV="1">
            <a:off x="2173506" y="1572192"/>
            <a:ext cx="1055159" cy="18813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5" idx="2"/>
            <a:endCxn id="87" idx="1"/>
          </p:cNvCxnSpPr>
          <p:nvPr/>
        </p:nvCxnSpPr>
        <p:spPr>
          <a:xfrm>
            <a:off x="2173505" y="3822923"/>
            <a:ext cx="1042114" cy="1725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5" idx="3"/>
            <a:endCxn id="86" idx="1"/>
          </p:cNvCxnSpPr>
          <p:nvPr/>
        </p:nvCxnSpPr>
        <p:spPr>
          <a:xfrm flipV="1">
            <a:off x="2656970" y="3629694"/>
            <a:ext cx="445056" cy="8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228665" y="1418304"/>
            <a:ext cx="82105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Small AR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102026" y="3475805"/>
            <a:ext cx="1043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Medium AR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215619" y="5394759"/>
            <a:ext cx="76014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High 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556542" y="780765"/>
                <a:ext cx="593688" cy="288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t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dirty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de-DE" sz="1400" i="1" dirty="0">
                          <a:latin typeface="Cambria Math"/>
                          <a:ea typeface="Cambria Math"/>
                        </a:rPr>
                        <m:t>⊥</m:t>
                      </m:r>
                      <m:acc>
                        <m:accPr>
                          <m:chr m:val="⃗"/>
                          <m:ctrlPr>
                            <a:rPr lang="de-DE" sz="1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de-DE" sz="1400" i="1" dirty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542" y="780765"/>
                <a:ext cx="593688" cy="288147"/>
              </a:xfrm>
              <a:prstGeom prst="rect">
                <a:avLst/>
              </a:prstGeom>
              <a:blipFill>
                <a:blip r:embed="rId3"/>
                <a:stretch>
                  <a:fillRect t="-14286" r="-2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56543" y="2106250"/>
                <a:ext cx="558423" cy="288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t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dirty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de-DE" sz="1400" i="1" dirty="0">
                          <a:latin typeface="Cambria Math"/>
                          <a:ea typeface="Cambria Math"/>
                        </a:rPr>
                        <m:t>∥</m:t>
                      </m:r>
                      <m:acc>
                        <m:accPr>
                          <m:chr m:val="⃗"/>
                          <m:ctrlPr>
                            <a:rPr lang="de-DE" sz="1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de-DE" sz="1400" i="1" dirty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de-DE" sz="1400" dirty="0">
                  <a:ea typeface="Cambria Math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543" y="2106250"/>
                <a:ext cx="558423" cy="288147"/>
              </a:xfrm>
              <a:prstGeom prst="rect">
                <a:avLst/>
              </a:prstGeom>
              <a:blipFill>
                <a:blip r:embed="rId4"/>
                <a:stretch>
                  <a:fillRect t="-14286" r="-297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>
            <a:stCxn id="84" idx="3"/>
            <a:endCxn id="97" idx="1"/>
          </p:cNvCxnSpPr>
          <p:nvPr/>
        </p:nvCxnSpPr>
        <p:spPr>
          <a:xfrm flipV="1">
            <a:off x="4155264" y="924838"/>
            <a:ext cx="401278" cy="647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4" idx="3"/>
            <a:endCxn id="100" idx="1"/>
          </p:cNvCxnSpPr>
          <p:nvPr/>
        </p:nvCxnSpPr>
        <p:spPr>
          <a:xfrm>
            <a:off x="4155264" y="1572193"/>
            <a:ext cx="401278" cy="678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6" idx="3"/>
            <a:endCxn id="105" idx="1"/>
          </p:cNvCxnSpPr>
          <p:nvPr/>
        </p:nvCxnSpPr>
        <p:spPr>
          <a:xfrm>
            <a:off x="4216178" y="3629694"/>
            <a:ext cx="340365" cy="15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556543" y="3501009"/>
                <a:ext cx="852989" cy="288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t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dirty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de-DE" sz="1400" i="1" dirty="0">
                          <a:latin typeface="Cambria Math"/>
                          <a:ea typeface="Cambria Math"/>
                        </a:rPr>
                        <m:t> (⊥/∥)</m:t>
                      </m:r>
                      <m:acc>
                        <m:accPr>
                          <m:chr m:val="⃗"/>
                          <m:ctrlPr>
                            <a:rPr lang="de-DE" sz="1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de-DE" sz="1400" i="1" dirty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543" y="3501009"/>
                <a:ext cx="852989" cy="288147"/>
              </a:xfrm>
              <a:prstGeom prst="rect">
                <a:avLst/>
              </a:prstGeom>
              <a:blipFill>
                <a:blip r:embed="rId5"/>
                <a:stretch>
                  <a:fillRect t="-12000" r="-19718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4556542" y="4757220"/>
                <a:ext cx="593688" cy="288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t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dirty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de-DE" sz="1400" i="1" dirty="0">
                          <a:latin typeface="Cambria Math"/>
                          <a:ea typeface="Cambria Math"/>
                        </a:rPr>
                        <m:t>⊥</m:t>
                      </m:r>
                      <m:acc>
                        <m:accPr>
                          <m:chr m:val="⃗"/>
                          <m:ctrlPr>
                            <a:rPr lang="de-DE" sz="1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de-DE" sz="1400" i="1" dirty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542" y="4757220"/>
                <a:ext cx="593688" cy="288147"/>
              </a:xfrm>
              <a:prstGeom prst="rect">
                <a:avLst/>
              </a:prstGeom>
              <a:blipFill>
                <a:blip r:embed="rId6"/>
                <a:stretch>
                  <a:fillRect t="-12000" r="-2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/>
          <p:cNvCxnSpPr>
            <a:stCxn id="87" idx="3"/>
            <a:endCxn id="111" idx="1"/>
          </p:cNvCxnSpPr>
          <p:nvPr/>
        </p:nvCxnSpPr>
        <p:spPr>
          <a:xfrm flipV="1">
            <a:off x="4062070" y="4901293"/>
            <a:ext cx="494473" cy="647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7" idx="3"/>
            <a:endCxn id="117" idx="1"/>
          </p:cNvCxnSpPr>
          <p:nvPr/>
        </p:nvCxnSpPr>
        <p:spPr>
          <a:xfrm>
            <a:off x="4062070" y="5548648"/>
            <a:ext cx="494473" cy="6781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4556542" y="6082705"/>
                <a:ext cx="558422" cy="2881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tIns="3600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dirty="0">
                          <a:latin typeface="Cambria Math"/>
                          <a:ea typeface="Cambria Math"/>
                        </a:rPr>
                        <m:t>t</m:t>
                      </m:r>
                      <m:r>
                        <a:rPr lang="de-DE" sz="1400" i="1" dirty="0">
                          <a:latin typeface="Cambria Math"/>
                          <a:ea typeface="Cambria Math"/>
                        </a:rPr>
                        <m:t>∥</m:t>
                      </m:r>
                      <m:acc>
                        <m:accPr>
                          <m:chr m:val="⃗"/>
                          <m:ctrlPr>
                            <a:rPr lang="de-DE" sz="1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de-DE" sz="1400" i="1" dirty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542" y="6082705"/>
                <a:ext cx="558422" cy="288147"/>
              </a:xfrm>
              <a:prstGeom prst="rect">
                <a:avLst/>
              </a:prstGeom>
              <a:blipFill>
                <a:blip r:embed="rId7"/>
                <a:stretch>
                  <a:fillRect t="-14286" r="-297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/>
          <p:cNvCxnSpPr>
            <a:stCxn id="97" idx="3"/>
            <a:endCxn id="125" idx="1"/>
          </p:cNvCxnSpPr>
          <p:nvPr/>
        </p:nvCxnSpPr>
        <p:spPr>
          <a:xfrm flipV="1">
            <a:off x="5150230" y="507546"/>
            <a:ext cx="692328" cy="4172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97" idx="3"/>
            <a:endCxn id="126" idx="1"/>
          </p:cNvCxnSpPr>
          <p:nvPr/>
        </p:nvCxnSpPr>
        <p:spPr>
          <a:xfrm flipV="1">
            <a:off x="5150230" y="884734"/>
            <a:ext cx="692328" cy="40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00" idx="3"/>
            <a:endCxn id="127" idx="1"/>
          </p:cNvCxnSpPr>
          <p:nvPr/>
        </p:nvCxnSpPr>
        <p:spPr>
          <a:xfrm flipV="1">
            <a:off x="5114966" y="1796201"/>
            <a:ext cx="727593" cy="4541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00" idx="3"/>
            <a:endCxn id="128" idx="1"/>
          </p:cNvCxnSpPr>
          <p:nvPr/>
        </p:nvCxnSpPr>
        <p:spPr>
          <a:xfrm flipV="1">
            <a:off x="5114966" y="2132839"/>
            <a:ext cx="727593" cy="1174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05" idx="3"/>
            <a:endCxn id="161" idx="1"/>
          </p:cNvCxnSpPr>
          <p:nvPr/>
        </p:nvCxnSpPr>
        <p:spPr>
          <a:xfrm flipV="1">
            <a:off x="5409532" y="3138080"/>
            <a:ext cx="433027" cy="5070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05" idx="3"/>
            <a:endCxn id="162" idx="1"/>
          </p:cNvCxnSpPr>
          <p:nvPr/>
        </p:nvCxnSpPr>
        <p:spPr>
          <a:xfrm flipV="1">
            <a:off x="5409532" y="3497632"/>
            <a:ext cx="433027" cy="1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11" idx="3"/>
            <a:endCxn id="167" idx="1"/>
          </p:cNvCxnSpPr>
          <p:nvPr/>
        </p:nvCxnSpPr>
        <p:spPr>
          <a:xfrm flipV="1">
            <a:off x="5150230" y="4576287"/>
            <a:ext cx="692328" cy="3250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11" idx="3"/>
            <a:endCxn id="168" idx="1"/>
          </p:cNvCxnSpPr>
          <p:nvPr/>
        </p:nvCxnSpPr>
        <p:spPr>
          <a:xfrm>
            <a:off x="5150230" y="4901294"/>
            <a:ext cx="692328" cy="3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17" idx="3"/>
            <a:endCxn id="169" idx="1"/>
          </p:cNvCxnSpPr>
          <p:nvPr/>
        </p:nvCxnSpPr>
        <p:spPr>
          <a:xfrm flipV="1">
            <a:off x="5114964" y="5824392"/>
            <a:ext cx="727594" cy="402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17" idx="3"/>
            <a:endCxn id="170" idx="1"/>
          </p:cNvCxnSpPr>
          <p:nvPr/>
        </p:nvCxnSpPr>
        <p:spPr>
          <a:xfrm>
            <a:off x="5114964" y="6226779"/>
            <a:ext cx="727594" cy="52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5842559" y="404731"/>
                <a:ext cx="671807" cy="205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0000" tIns="18000" bIns="1800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100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sz="1100" dirty="0"/>
                  <a:t>shrinks</a:t>
                </a: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9" y="404731"/>
                <a:ext cx="671807" cy="205629"/>
              </a:xfrm>
              <a:prstGeom prst="rect">
                <a:avLst/>
              </a:prstGeom>
              <a:blipFill>
                <a:blip r:embed="rId8"/>
                <a:stretch>
                  <a:fillRect t="-8333" b="-30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5842559" y="1693386"/>
                <a:ext cx="703867" cy="205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0000" tIns="18000" bIns="1800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100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sz="1100" dirty="0"/>
                  <a:t> shrinks</a:t>
                </a: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9" y="1693386"/>
                <a:ext cx="703867" cy="205629"/>
              </a:xfrm>
              <a:prstGeom prst="rect">
                <a:avLst/>
              </a:prstGeom>
              <a:blipFill>
                <a:blip r:embed="rId9"/>
                <a:stretch>
                  <a:fillRect t="-11111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ectangle 198"/>
          <p:cNvSpPr/>
          <p:nvPr/>
        </p:nvSpPr>
        <p:spPr>
          <a:xfrm>
            <a:off x="3145932" y="1246600"/>
            <a:ext cx="631322" cy="56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</a:effectLst>
          <a:scene3d>
            <a:camera prst="isometricLeftDown"/>
            <a:lightRig rig="threePt" dir="t"/>
          </a:scene3d>
          <a:sp3d extrusionH="603250" contourW="25400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446784" y="2966694"/>
            <a:ext cx="315661" cy="531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</a:effectLst>
          <a:scene3d>
            <a:camera prst="isometricLeftDown"/>
            <a:lightRig rig="threePt" dir="t"/>
          </a:scene3d>
          <a:sp3d extrusionH="355600" contourW="25400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3569897" y="4709096"/>
            <a:ext cx="157830" cy="736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</a:effectLst>
          <a:scene3d>
            <a:camera prst="isometricLeftDown"/>
            <a:lightRig rig="threePt" dir="t"/>
          </a:scene3d>
          <a:sp3d extrusionH="158750" contourW="25400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3" name="Straight Arrow Connector 202"/>
          <p:cNvCxnSpPr/>
          <p:nvPr/>
        </p:nvCxnSpPr>
        <p:spPr>
          <a:xfrm flipV="1">
            <a:off x="3151969" y="836713"/>
            <a:ext cx="0" cy="4456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/>
              <p:cNvSpPr/>
              <p:nvPr/>
            </p:nvSpPr>
            <p:spPr>
              <a:xfrm>
                <a:off x="2852040" y="966875"/>
                <a:ext cx="3143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14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de-DE" sz="1400" i="1" dirty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4" name="Rectangle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040" y="966875"/>
                <a:ext cx="314381" cy="307777"/>
              </a:xfrm>
              <a:prstGeom prst="rect">
                <a:avLst/>
              </a:prstGeom>
              <a:blipFill>
                <a:blip r:embed="rId10"/>
                <a:stretch>
                  <a:fillRect t="-12000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8" name="Group 207"/>
          <p:cNvGrpSpPr/>
          <p:nvPr/>
        </p:nvGrpSpPr>
        <p:grpSpPr>
          <a:xfrm>
            <a:off x="3151868" y="2966694"/>
            <a:ext cx="314381" cy="445673"/>
            <a:chOff x="1673715" y="1479543"/>
            <a:chExt cx="314381" cy="445673"/>
          </a:xfrm>
        </p:grpSpPr>
        <p:cxnSp>
          <p:nvCxnSpPr>
            <p:cNvPr id="206" name="Straight Arrow Connector 205"/>
            <p:cNvCxnSpPr/>
            <p:nvPr/>
          </p:nvCxnSpPr>
          <p:spPr>
            <a:xfrm flipV="1">
              <a:off x="1918202" y="1479543"/>
              <a:ext cx="0" cy="4456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Rectangle 206"/>
                <p:cNvSpPr/>
                <p:nvPr/>
              </p:nvSpPr>
              <p:spPr>
                <a:xfrm>
                  <a:off x="1673715" y="1617439"/>
                  <a:ext cx="31438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de-DE" sz="1400" i="1" dirty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7" name="Rectangle 2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715" y="1617439"/>
                  <a:ext cx="314381" cy="30777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11765" r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9" name="Group 208"/>
          <p:cNvGrpSpPr/>
          <p:nvPr/>
        </p:nvGrpSpPr>
        <p:grpSpPr>
          <a:xfrm>
            <a:off x="3229041" y="4770435"/>
            <a:ext cx="314381" cy="445673"/>
            <a:chOff x="1673715" y="1479543"/>
            <a:chExt cx="314381" cy="445673"/>
          </a:xfrm>
        </p:grpSpPr>
        <p:cxnSp>
          <p:nvCxnSpPr>
            <p:cNvPr id="210" name="Straight Arrow Connector 209"/>
            <p:cNvCxnSpPr/>
            <p:nvPr/>
          </p:nvCxnSpPr>
          <p:spPr>
            <a:xfrm flipV="1">
              <a:off x="1918202" y="1479543"/>
              <a:ext cx="0" cy="4456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Rectangle 210"/>
                <p:cNvSpPr/>
                <p:nvPr/>
              </p:nvSpPr>
              <p:spPr>
                <a:xfrm>
                  <a:off x="1673715" y="1617439"/>
                  <a:ext cx="31438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14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de-DE" sz="1400" i="1" dirty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1" name="Rectangle 2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715" y="1617439"/>
                  <a:ext cx="314381" cy="307777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12000" r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/>
              <p:cNvSpPr txBox="1"/>
              <p:nvPr/>
            </p:nvSpPr>
            <p:spPr>
              <a:xfrm>
                <a:off x="5842559" y="3035266"/>
                <a:ext cx="671807" cy="205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0000" tIns="18000" bIns="1800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100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sz="1100" dirty="0"/>
                  <a:t>shrinks</a:t>
                </a:r>
              </a:p>
            </p:txBody>
          </p:sp>
        </mc:Choice>
        <mc:Fallback xmlns=""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9" y="3035266"/>
                <a:ext cx="671807" cy="205629"/>
              </a:xfrm>
              <a:prstGeom prst="rect">
                <a:avLst/>
              </a:prstGeom>
              <a:blipFill>
                <a:blip r:embed="rId13"/>
                <a:stretch>
                  <a:fillRect t="-11111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/>
              <p:cNvSpPr txBox="1"/>
              <p:nvPr/>
            </p:nvSpPr>
            <p:spPr>
              <a:xfrm>
                <a:off x="5842559" y="4473472"/>
                <a:ext cx="703867" cy="205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0000" tIns="18000" bIns="1800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100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sz="1100" dirty="0"/>
                  <a:t> shrinks</a:t>
                </a:r>
              </a:p>
            </p:txBody>
          </p:sp>
        </mc:Choice>
        <mc:Fallback xmlns="">
          <p:sp>
            <p:nvSpPr>
              <p:cNvPr id="167" name="TextBox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9" y="4473472"/>
                <a:ext cx="703867" cy="205629"/>
              </a:xfrm>
              <a:prstGeom prst="rect">
                <a:avLst/>
              </a:prstGeom>
              <a:blipFill>
                <a:blip r:embed="rId9"/>
                <a:stretch>
                  <a:fillRect t="-11111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5842559" y="5721577"/>
                <a:ext cx="703867" cy="205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0000" tIns="18000" bIns="1800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100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sz="1100" dirty="0"/>
                  <a:t> shrinks</a:t>
                </a: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9" y="5721577"/>
                <a:ext cx="703867" cy="205629"/>
              </a:xfrm>
              <a:prstGeom prst="rect">
                <a:avLst/>
              </a:prstGeom>
              <a:blipFill>
                <a:blip r:embed="rId14"/>
                <a:stretch>
                  <a:fillRect t="-11429" b="-3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5842559" y="6176179"/>
                <a:ext cx="577231" cy="205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0000" tIns="18000" bIns="1800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100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sz="1100" dirty="0" err="1"/>
                  <a:t>const</a:t>
                </a:r>
                <a:endParaRPr lang="en-US" sz="1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59" y="6176179"/>
                <a:ext cx="577231" cy="205629"/>
              </a:xfrm>
              <a:prstGeom prst="rect">
                <a:avLst/>
              </a:prstGeom>
              <a:blipFill>
                <a:blip r:embed="rId15"/>
                <a:stretch>
                  <a:fillRect t="-8333" b="-30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Straight Arrow Connector 287"/>
          <p:cNvCxnSpPr>
            <a:stCxn id="125" idx="3"/>
            <a:endCxn id="157" idx="1"/>
          </p:cNvCxnSpPr>
          <p:nvPr/>
        </p:nvCxnSpPr>
        <p:spPr>
          <a:xfrm flipV="1">
            <a:off x="6546426" y="407847"/>
            <a:ext cx="485679" cy="996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125" idx="3"/>
            <a:endCxn id="158" idx="1"/>
          </p:cNvCxnSpPr>
          <p:nvPr/>
        </p:nvCxnSpPr>
        <p:spPr>
          <a:xfrm>
            <a:off x="6546426" y="507545"/>
            <a:ext cx="485679" cy="131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27" idx="3"/>
            <a:endCxn id="295" idx="1"/>
          </p:cNvCxnSpPr>
          <p:nvPr/>
        </p:nvCxnSpPr>
        <p:spPr>
          <a:xfrm flipV="1">
            <a:off x="6546426" y="1659638"/>
            <a:ext cx="485679" cy="136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127" idx="3"/>
            <a:endCxn id="296" idx="1"/>
          </p:cNvCxnSpPr>
          <p:nvPr/>
        </p:nvCxnSpPr>
        <p:spPr>
          <a:xfrm>
            <a:off x="6546426" y="1796200"/>
            <a:ext cx="485679" cy="90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161" idx="3"/>
            <a:endCxn id="303" idx="1"/>
          </p:cNvCxnSpPr>
          <p:nvPr/>
        </p:nvCxnSpPr>
        <p:spPr>
          <a:xfrm flipV="1">
            <a:off x="6546426" y="3024430"/>
            <a:ext cx="485679" cy="113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161" idx="3"/>
            <a:endCxn id="304" idx="1"/>
          </p:cNvCxnSpPr>
          <p:nvPr/>
        </p:nvCxnSpPr>
        <p:spPr>
          <a:xfrm>
            <a:off x="6546426" y="3138081"/>
            <a:ext cx="485679" cy="113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167" idx="3"/>
            <a:endCxn id="311" idx="1"/>
          </p:cNvCxnSpPr>
          <p:nvPr/>
        </p:nvCxnSpPr>
        <p:spPr>
          <a:xfrm flipV="1">
            <a:off x="6546426" y="4462636"/>
            <a:ext cx="485679" cy="113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>
            <a:stCxn id="167" idx="3"/>
            <a:endCxn id="312" idx="1"/>
          </p:cNvCxnSpPr>
          <p:nvPr/>
        </p:nvCxnSpPr>
        <p:spPr>
          <a:xfrm>
            <a:off x="6546426" y="4576287"/>
            <a:ext cx="485679" cy="113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>
            <a:stCxn id="169" idx="3"/>
            <a:endCxn id="319" idx="1"/>
          </p:cNvCxnSpPr>
          <p:nvPr/>
        </p:nvCxnSpPr>
        <p:spPr>
          <a:xfrm flipV="1">
            <a:off x="6546426" y="5710741"/>
            <a:ext cx="485679" cy="113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169" idx="3"/>
            <a:endCxn id="320" idx="1"/>
          </p:cNvCxnSpPr>
          <p:nvPr/>
        </p:nvCxnSpPr>
        <p:spPr>
          <a:xfrm>
            <a:off x="6546426" y="5824392"/>
            <a:ext cx="485679" cy="113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170" idx="3"/>
            <a:endCxn id="323" idx="1"/>
          </p:cNvCxnSpPr>
          <p:nvPr/>
        </p:nvCxnSpPr>
        <p:spPr>
          <a:xfrm flipV="1">
            <a:off x="6451850" y="6165343"/>
            <a:ext cx="580255" cy="113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170" idx="3"/>
            <a:endCxn id="324" idx="1"/>
          </p:cNvCxnSpPr>
          <p:nvPr/>
        </p:nvCxnSpPr>
        <p:spPr>
          <a:xfrm>
            <a:off x="6451850" y="6278994"/>
            <a:ext cx="580255" cy="113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/>
          <p:cNvSpPr txBox="1"/>
          <p:nvPr/>
        </p:nvSpPr>
        <p:spPr>
          <a:xfrm>
            <a:off x="7905973" y="55658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Function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9021038" y="55658"/>
            <a:ext cx="45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Tool</a:t>
            </a:r>
          </a:p>
        </p:txBody>
      </p:sp>
      <p:grpSp>
        <p:nvGrpSpPr>
          <p:cNvPr id="520" name="Group 519"/>
          <p:cNvGrpSpPr/>
          <p:nvPr/>
        </p:nvGrpSpPr>
        <p:grpSpPr>
          <a:xfrm>
            <a:off x="7032105" y="323633"/>
            <a:ext cx="2529467" cy="168429"/>
            <a:chOff x="5508104" y="323632"/>
            <a:chExt cx="2529467" cy="168429"/>
          </a:xfrm>
        </p:grpSpPr>
        <p:sp>
          <p:nvSpPr>
            <p:cNvPr id="157" name="TextBox 156"/>
            <p:cNvSpPr txBox="1"/>
            <p:nvPr/>
          </p:nvSpPr>
          <p:spPr>
            <a:xfrm>
              <a:off x="5508104" y="323632"/>
              <a:ext cx="44114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</a:t>
              </a: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381973" y="323632"/>
              <a:ext cx="540533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paddle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7497038" y="323632"/>
              <a:ext cx="540533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paddle</a:t>
              </a:r>
            </a:p>
          </p:txBody>
        </p:sp>
      </p:grpSp>
      <p:grpSp>
        <p:nvGrpSpPr>
          <p:cNvPr id="521" name="Group 520"/>
          <p:cNvGrpSpPr/>
          <p:nvPr/>
        </p:nvGrpSpPr>
        <p:grpSpPr>
          <a:xfrm>
            <a:off x="7032104" y="550933"/>
            <a:ext cx="2720224" cy="172114"/>
            <a:chOff x="5508104" y="549420"/>
            <a:chExt cx="2720224" cy="172114"/>
          </a:xfrm>
        </p:grpSpPr>
        <p:sp>
          <p:nvSpPr>
            <p:cNvPr id="158" name="TextBox 157"/>
            <p:cNvSpPr txBox="1"/>
            <p:nvPr/>
          </p:nvSpPr>
          <p:spPr>
            <a:xfrm>
              <a:off x="5508104" y="553105"/>
              <a:ext cx="383438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0">
                  <a:latin typeface="Cambria Math"/>
                </a:defRPr>
              </a:lvl1pPr>
            </a:lstStyle>
            <a:p>
              <a:r>
                <a:rPr lang="en-US" sz="1000" dirty="0"/>
                <a:t>fast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6381973" y="552430"/>
              <a:ext cx="324128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hit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7497038" y="549420"/>
              <a:ext cx="73129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rug beater</a:t>
              </a:r>
            </a:p>
          </p:txBody>
        </p:sp>
      </p:grpSp>
      <p:grpSp>
        <p:nvGrpSpPr>
          <p:cNvPr id="542" name="Group 541"/>
          <p:cNvGrpSpPr/>
          <p:nvPr/>
        </p:nvGrpSpPr>
        <p:grpSpPr>
          <a:xfrm>
            <a:off x="5842558" y="781920"/>
            <a:ext cx="4417922" cy="205629"/>
            <a:chOff x="4318558" y="778893"/>
            <a:chExt cx="4417922" cy="20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4318558" y="778893"/>
                  <a:ext cx="577231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1100" i="1" dirty="0">
                          <a:latin typeface="Cambria Math"/>
                        </a:rPr>
                        <m:t>𝑑</m:t>
                      </m:r>
                    </m:oMath>
                  </a14:m>
                  <a:r>
                    <a:rPr lang="en-US" sz="1100" dirty="0" err="1"/>
                    <a:t>const</a:t>
                  </a:r>
                  <a:endParaRPr lang="en-US" sz="1100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558" y="778893"/>
                  <a:ext cx="577231" cy="205629"/>
                </a:xfrm>
                <a:prstGeom prst="rect">
                  <a:avLst/>
                </a:prstGeom>
                <a:blipFill>
                  <a:blip r:embed="rId15"/>
                  <a:stretch>
                    <a:fillRect t="-8333" b="-30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Straight Arrow Connector 292"/>
            <p:cNvCxnSpPr>
              <a:stCxn id="126" idx="3"/>
              <a:endCxn id="291" idx="1"/>
            </p:cNvCxnSpPr>
            <p:nvPr/>
          </p:nvCxnSpPr>
          <p:spPr>
            <a:xfrm>
              <a:off x="4927849" y="881708"/>
              <a:ext cx="5802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6381973" y="797493"/>
              <a:ext cx="53893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spread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5508104" y="797493"/>
              <a:ext cx="70243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slow/fast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7497038" y="797493"/>
              <a:ext cx="1239442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butter knife, spatula</a:t>
              </a:r>
            </a:p>
          </p:txBody>
        </p:sp>
      </p:grpSp>
      <p:grpSp>
        <p:nvGrpSpPr>
          <p:cNvPr id="526" name="Group 525"/>
          <p:cNvGrpSpPr/>
          <p:nvPr/>
        </p:nvGrpSpPr>
        <p:grpSpPr>
          <a:xfrm>
            <a:off x="7032105" y="1802724"/>
            <a:ext cx="3172271" cy="168429"/>
            <a:chOff x="5508104" y="1793645"/>
            <a:chExt cx="3172271" cy="168429"/>
          </a:xfrm>
        </p:grpSpPr>
        <p:sp>
          <p:nvSpPr>
            <p:cNvPr id="196" name="TextBox 195"/>
            <p:cNvSpPr txBox="1"/>
            <p:nvPr/>
          </p:nvSpPr>
          <p:spPr>
            <a:xfrm>
              <a:off x="6381973" y="1793645"/>
              <a:ext cx="441146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chop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5508104" y="1793645"/>
              <a:ext cx="383438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0">
                  <a:latin typeface="Cambria Math"/>
                </a:defRPr>
              </a:lvl1pPr>
            </a:lstStyle>
            <a:p>
              <a:r>
                <a:rPr lang="en-US" sz="1000" dirty="0"/>
                <a:t>fast</a:t>
              </a: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7497038" y="1793645"/>
              <a:ext cx="1183337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cleaver, axe, sword</a:t>
              </a:r>
            </a:p>
          </p:txBody>
        </p:sp>
      </p:grpSp>
      <p:grpSp>
        <p:nvGrpSpPr>
          <p:cNvPr id="539" name="Group 538"/>
          <p:cNvGrpSpPr/>
          <p:nvPr/>
        </p:nvGrpSpPr>
        <p:grpSpPr>
          <a:xfrm>
            <a:off x="5842559" y="2030025"/>
            <a:ext cx="3997935" cy="205629"/>
            <a:chOff x="4318558" y="2019433"/>
            <a:chExt cx="3997935" cy="20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4318558" y="2019433"/>
                  <a:ext cx="577231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1100" i="1" dirty="0">
                          <a:latin typeface="Cambria Math"/>
                        </a:rPr>
                        <m:t>𝑑</m:t>
                      </m:r>
                    </m:oMath>
                  </a14:m>
                  <a:r>
                    <a:rPr lang="en-US" sz="1100" dirty="0" err="1"/>
                    <a:t>const</a:t>
                  </a:r>
                  <a:endParaRPr lang="en-US" sz="1100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558" y="2019433"/>
                  <a:ext cx="577231" cy="205629"/>
                </a:xfrm>
                <a:prstGeom prst="rect">
                  <a:avLst/>
                </a:prstGeom>
                <a:blipFill>
                  <a:blip r:embed="rId16"/>
                  <a:stretch>
                    <a:fillRect t="-11111" b="-277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1" name="Straight Arrow Connector 300"/>
            <p:cNvCxnSpPr>
              <a:stCxn id="128" idx="3"/>
              <a:endCxn id="299" idx="1"/>
            </p:cNvCxnSpPr>
            <p:nvPr/>
          </p:nvCxnSpPr>
          <p:spPr>
            <a:xfrm>
              <a:off x="4927849" y="2122248"/>
              <a:ext cx="5802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6381973" y="2038033"/>
              <a:ext cx="349776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cut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5508104" y="2038033"/>
              <a:ext cx="70243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slow/fast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7497038" y="2038033"/>
              <a:ext cx="819455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knife, sword</a:t>
              </a:r>
            </a:p>
          </p:txBody>
        </p:sp>
      </p:grpSp>
      <p:grpSp>
        <p:nvGrpSpPr>
          <p:cNvPr id="531" name="Group 530"/>
          <p:cNvGrpSpPr/>
          <p:nvPr/>
        </p:nvGrpSpPr>
        <p:grpSpPr>
          <a:xfrm>
            <a:off x="7032104" y="2940216"/>
            <a:ext cx="3096930" cy="168429"/>
            <a:chOff x="5508104" y="2996952"/>
            <a:chExt cx="3096930" cy="168429"/>
          </a:xfrm>
        </p:grpSpPr>
        <p:sp>
          <p:nvSpPr>
            <p:cNvPr id="212" name="TextBox 211"/>
            <p:cNvSpPr txBox="1"/>
            <p:nvPr/>
          </p:nvSpPr>
          <p:spPr>
            <a:xfrm>
              <a:off x="6381973" y="2996952"/>
              <a:ext cx="1107996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push	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5508104" y="2996952"/>
              <a:ext cx="44114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497038" y="2996952"/>
              <a:ext cx="1107996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hammer	</a:t>
              </a:r>
            </a:p>
          </p:txBody>
        </p:sp>
      </p:grpSp>
      <p:grpSp>
        <p:nvGrpSpPr>
          <p:cNvPr id="532" name="Group 531"/>
          <p:cNvGrpSpPr/>
          <p:nvPr/>
        </p:nvGrpSpPr>
        <p:grpSpPr>
          <a:xfrm>
            <a:off x="7032105" y="3167517"/>
            <a:ext cx="2616029" cy="168429"/>
            <a:chOff x="5508104" y="3222740"/>
            <a:chExt cx="2616029" cy="168429"/>
          </a:xfrm>
        </p:grpSpPr>
        <p:sp>
          <p:nvSpPr>
            <p:cNvPr id="213" name="TextBox 212"/>
            <p:cNvSpPr txBox="1"/>
            <p:nvPr/>
          </p:nvSpPr>
          <p:spPr>
            <a:xfrm>
              <a:off x="6381973" y="3222740"/>
              <a:ext cx="324128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hit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5508104" y="3222740"/>
              <a:ext cx="383438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0">
                  <a:latin typeface="Cambria Math"/>
                </a:defRPr>
              </a:lvl1pPr>
            </a:lstStyle>
            <a:p>
              <a:r>
                <a:rPr lang="en-US" sz="1000" dirty="0"/>
                <a:t>fast</a:t>
              </a: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7497038" y="3222740"/>
              <a:ext cx="627095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hammer</a:t>
              </a:r>
            </a:p>
          </p:txBody>
        </p:sp>
      </p:grpSp>
      <p:grpSp>
        <p:nvGrpSpPr>
          <p:cNvPr id="536" name="Group 535"/>
          <p:cNvGrpSpPr/>
          <p:nvPr/>
        </p:nvGrpSpPr>
        <p:grpSpPr>
          <a:xfrm>
            <a:off x="5842559" y="3394818"/>
            <a:ext cx="4119763" cy="205629"/>
            <a:chOff x="4318558" y="3448528"/>
            <a:chExt cx="4119763" cy="20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>
                  <a:off x="4318558" y="3448528"/>
                  <a:ext cx="577231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1100" i="1" dirty="0">
                          <a:latin typeface="Cambria Math"/>
                        </a:rPr>
                        <m:t>𝑑</m:t>
                      </m:r>
                    </m:oMath>
                  </a14:m>
                  <a:r>
                    <a:rPr lang="en-US" sz="1100" dirty="0" err="1"/>
                    <a:t>const</a:t>
                  </a:r>
                  <a:endParaRPr lang="en-US" sz="1100" dirty="0"/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558" y="3448528"/>
                  <a:ext cx="577231" cy="205629"/>
                </a:xfrm>
                <a:prstGeom prst="rect">
                  <a:avLst/>
                </a:prstGeom>
                <a:blipFill>
                  <a:blip r:embed="rId16"/>
                  <a:stretch>
                    <a:fillRect t="-11111" b="-277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9" name="Straight Arrow Connector 308"/>
            <p:cNvCxnSpPr>
              <a:stCxn id="162" idx="3"/>
              <a:endCxn id="307" idx="1"/>
            </p:cNvCxnSpPr>
            <p:nvPr/>
          </p:nvCxnSpPr>
          <p:spPr>
            <a:xfrm>
              <a:off x="4927849" y="3551343"/>
              <a:ext cx="5802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/>
            <p:cNvSpPr txBox="1"/>
            <p:nvPr/>
          </p:nvSpPr>
          <p:spPr>
            <a:xfrm>
              <a:off x="6381973" y="3467128"/>
              <a:ext cx="45397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grind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5508104" y="3467128"/>
              <a:ext cx="70243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slow/fast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7497038" y="3467128"/>
              <a:ext cx="941283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grinder, pestle</a:t>
              </a:r>
            </a:p>
          </p:txBody>
        </p:sp>
      </p:grpSp>
      <p:grpSp>
        <p:nvGrpSpPr>
          <p:cNvPr id="509" name="Group 508"/>
          <p:cNvGrpSpPr/>
          <p:nvPr/>
        </p:nvGrpSpPr>
        <p:grpSpPr>
          <a:xfrm>
            <a:off x="7032104" y="4378422"/>
            <a:ext cx="2407638" cy="168429"/>
            <a:chOff x="5508104" y="4392044"/>
            <a:chExt cx="2407638" cy="168429"/>
          </a:xfrm>
        </p:grpSpPr>
        <p:sp>
          <p:nvSpPr>
            <p:cNvPr id="222" name="TextBox 221"/>
            <p:cNvSpPr txBox="1"/>
            <p:nvPr/>
          </p:nvSpPr>
          <p:spPr>
            <a:xfrm>
              <a:off x="6381973" y="4392044"/>
              <a:ext cx="742511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push/poke</a:t>
              </a: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5508104" y="4392044"/>
              <a:ext cx="44114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</a:t>
              </a:r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7497038" y="4392044"/>
              <a:ext cx="418704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stick</a:t>
              </a:r>
            </a:p>
          </p:txBody>
        </p:sp>
      </p:grpSp>
      <p:grpSp>
        <p:nvGrpSpPr>
          <p:cNvPr id="510" name="Group 509"/>
          <p:cNvGrpSpPr/>
          <p:nvPr/>
        </p:nvGrpSpPr>
        <p:grpSpPr>
          <a:xfrm>
            <a:off x="7032105" y="4605723"/>
            <a:ext cx="2904569" cy="168429"/>
            <a:chOff x="5508104" y="4617832"/>
            <a:chExt cx="2904569" cy="168429"/>
          </a:xfrm>
        </p:grpSpPr>
        <p:sp>
          <p:nvSpPr>
            <p:cNvPr id="223" name="TextBox 222"/>
            <p:cNvSpPr txBox="1"/>
            <p:nvPr/>
          </p:nvSpPr>
          <p:spPr>
            <a:xfrm>
              <a:off x="6381973" y="4617832"/>
              <a:ext cx="40588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stab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5508104" y="4617832"/>
              <a:ext cx="383438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0">
                  <a:latin typeface="Cambria Math"/>
                </a:defRPr>
              </a:lvl1pPr>
            </a:lstStyle>
            <a:p>
              <a:r>
                <a:rPr lang="en-US" sz="1000" dirty="0"/>
                <a:t>fast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7497038" y="4617832"/>
              <a:ext cx="915635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rapier, dagger</a:t>
              </a:r>
            </a:p>
          </p:txBody>
        </p:sp>
      </p:grpSp>
      <p:grpSp>
        <p:nvGrpSpPr>
          <p:cNvPr id="512" name="Group 511"/>
          <p:cNvGrpSpPr/>
          <p:nvPr/>
        </p:nvGrpSpPr>
        <p:grpSpPr>
          <a:xfrm>
            <a:off x="5842559" y="4833024"/>
            <a:ext cx="3856871" cy="205629"/>
            <a:chOff x="4318558" y="4843620"/>
            <a:chExt cx="3856871" cy="20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4318558" y="4843620"/>
                  <a:ext cx="577231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sz="1100" i="1" dirty="0">
                          <a:latin typeface="Cambria Math"/>
                        </a:rPr>
                        <m:t>𝑑</m:t>
                      </m:r>
                    </m:oMath>
                  </a14:m>
                  <a:r>
                    <a:rPr lang="en-US" sz="1100" dirty="0" err="1"/>
                    <a:t>const</a:t>
                  </a:r>
                  <a:endParaRPr lang="en-US" sz="1100" dirty="0"/>
                </a:p>
              </p:txBody>
            </p:sp>
          </mc:Choice>
          <mc:Fallback xmlns="">
            <p:sp>
              <p:nvSpPr>
                <p:cNvPr id="168" name="TextBox 1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558" y="4843620"/>
                  <a:ext cx="577231" cy="205629"/>
                </a:xfrm>
                <a:prstGeom prst="rect">
                  <a:avLst/>
                </a:prstGeom>
                <a:blipFill>
                  <a:blip r:embed="rId16"/>
                  <a:stretch>
                    <a:fillRect t="-11111" b="-277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7" name="Straight Arrow Connector 316"/>
            <p:cNvCxnSpPr>
              <a:stCxn id="168" idx="3"/>
              <a:endCxn id="315" idx="1"/>
            </p:cNvCxnSpPr>
            <p:nvPr/>
          </p:nvCxnSpPr>
          <p:spPr>
            <a:xfrm>
              <a:off x="4927849" y="4946435"/>
              <a:ext cx="58025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223"/>
            <p:cNvSpPr txBox="1"/>
            <p:nvPr/>
          </p:nvSpPr>
          <p:spPr>
            <a:xfrm>
              <a:off x="6381973" y="4862220"/>
              <a:ext cx="676788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draw, stir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5508104" y="4862220"/>
              <a:ext cx="70243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slow/fast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7497038" y="4862220"/>
              <a:ext cx="678391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stick, pen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15" name="Group 514"/>
          <p:cNvGrpSpPr/>
          <p:nvPr/>
        </p:nvGrpSpPr>
        <p:grpSpPr>
          <a:xfrm>
            <a:off x="7032104" y="5626527"/>
            <a:ext cx="2407638" cy="168429"/>
            <a:chOff x="5508104" y="5632584"/>
            <a:chExt cx="2407638" cy="168429"/>
          </a:xfrm>
        </p:grpSpPr>
        <p:sp>
          <p:nvSpPr>
            <p:cNvPr id="226" name="TextBox 225"/>
            <p:cNvSpPr txBox="1"/>
            <p:nvPr/>
          </p:nvSpPr>
          <p:spPr>
            <a:xfrm>
              <a:off x="6381973" y="5632584"/>
              <a:ext cx="436338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push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508104" y="5632584"/>
              <a:ext cx="44114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</a:t>
              </a: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7497038" y="5632584"/>
              <a:ext cx="418704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stick</a:t>
              </a:r>
            </a:p>
          </p:txBody>
        </p:sp>
      </p:grpSp>
      <p:grpSp>
        <p:nvGrpSpPr>
          <p:cNvPr id="516" name="Group 515"/>
          <p:cNvGrpSpPr/>
          <p:nvPr/>
        </p:nvGrpSpPr>
        <p:grpSpPr>
          <a:xfrm>
            <a:off x="7032104" y="5853828"/>
            <a:ext cx="2420462" cy="168429"/>
            <a:chOff x="5508104" y="5858372"/>
            <a:chExt cx="2420462" cy="168429"/>
          </a:xfrm>
        </p:grpSpPr>
        <p:sp>
          <p:nvSpPr>
            <p:cNvPr id="227" name="TextBox 226"/>
            <p:cNvSpPr txBox="1"/>
            <p:nvPr/>
          </p:nvSpPr>
          <p:spPr>
            <a:xfrm>
              <a:off x="6381973" y="5858372"/>
              <a:ext cx="439544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whip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5508104" y="5858372"/>
              <a:ext cx="383438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0">
                  <a:latin typeface="Cambria Math"/>
                </a:defRPr>
              </a:lvl1pPr>
            </a:lstStyle>
            <a:p>
              <a:r>
                <a:rPr lang="en-US" sz="1000" dirty="0"/>
                <a:t>fast</a:t>
              </a: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7497038" y="5858372"/>
              <a:ext cx="431528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cane</a:t>
              </a:r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7032105" y="6081129"/>
            <a:ext cx="2728239" cy="168429"/>
            <a:chOff x="5508104" y="6084160"/>
            <a:chExt cx="2728239" cy="168429"/>
          </a:xfrm>
        </p:grpSpPr>
        <p:sp>
          <p:nvSpPr>
            <p:cNvPr id="228" name="TextBox 227"/>
            <p:cNvSpPr txBox="1"/>
            <p:nvPr/>
          </p:nvSpPr>
          <p:spPr>
            <a:xfrm>
              <a:off x="6381973" y="6084160"/>
              <a:ext cx="1172116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wipe, spread, hook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5508104" y="6084160"/>
              <a:ext cx="70243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slow/fast</a:t>
              </a: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7497038" y="6084160"/>
              <a:ext cx="739305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stick, hook</a:t>
              </a:r>
            </a:p>
          </p:txBody>
        </p:sp>
      </p:grpSp>
      <p:grpSp>
        <p:nvGrpSpPr>
          <p:cNvPr id="518" name="Group 517"/>
          <p:cNvGrpSpPr/>
          <p:nvPr/>
        </p:nvGrpSpPr>
        <p:grpSpPr>
          <a:xfrm>
            <a:off x="7032104" y="6308430"/>
            <a:ext cx="2407638" cy="168429"/>
            <a:chOff x="5508104" y="6309948"/>
            <a:chExt cx="2407638" cy="168429"/>
          </a:xfrm>
        </p:grpSpPr>
        <p:sp>
          <p:nvSpPr>
            <p:cNvPr id="229" name="TextBox 228"/>
            <p:cNvSpPr txBox="1"/>
            <p:nvPr/>
          </p:nvSpPr>
          <p:spPr>
            <a:xfrm>
              <a:off x="6381973" y="6309948"/>
              <a:ext cx="851515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wipe, spread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5508104" y="6309948"/>
              <a:ext cx="383438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0">
                  <a:latin typeface="Cambria Math"/>
                </a:defRPr>
              </a:lvl1pPr>
            </a:lstStyle>
            <a:p>
              <a:r>
                <a:rPr lang="en-US" sz="1000" dirty="0"/>
                <a:t>fast</a:t>
              </a: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7497038" y="6309948"/>
              <a:ext cx="418704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stick</a:t>
              </a:r>
            </a:p>
          </p:txBody>
        </p:sp>
      </p:grpSp>
      <p:grpSp>
        <p:nvGrpSpPr>
          <p:cNvPr id="525" name="Group 524"/>
          <p:cNvGrpSpPr/>
          <p:nvPr/>
        </p:nvGrpSpPr>
        <p:grpSpPr>
          <a:xfrm>
            <a:off x="7032104" y="1575423"/>
            <a:ext cx="2330694" cy="168429"/>
            <a:chOff x="5508104" y="1567857"/>
            <a:chExt cx="2330694" cy="168429"/>
          </a:xfrm>
        </p:grpSpPr>
        <p:sp>
          <p:nvSpPr>
            <p:cNvPr id="295" name="TextBox 294"/>
            <p:cNvSpPr txBox="1"/>
            <p:nvPr/>
          </p:nvSpPr>
          <p:spPr>
            <a:xfrm>
              <a:off x="5508104" y="1567857"/>
              <a:ext cx="441146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slow</a:t>
              </a:r>
            </a:p>
          </p:txBody>
        </p:sp>
        <p:sp>
          <p:nvSpPr>
            <p:cNvPr id="370" name="TextBox 369"/>
            <p:cNvSpPr txBox="1"/>
            <p:nvPr/>
          </p:nvSpPr>
          <p:spPr>
            <a:xfrm>
              <a:off x="6381973" y="1567857"/>
              <a:ext cx="34176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NA</a:t>
              </a:r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7497038" y="1567857"/>
              <a:ext cx="34176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NA</a:t>
              </a:r>
            </a:p>
          </p:txBody>
        </p:sp>
      </p:grpSp>
      <p:cxnSp>
        <p:nvCxnSpPr>
          <p:cNvPr id="234" name="Straight Arrow Connector 233"/>
          <p:cNvCxnSpPr>
            <a:stCxn id="100" idx="3"/>
            <a:endCxn id="185" idx="1"/>
          </p:cNvCxnSpPr>
          <p:nvPr/>
        </p:nvCxnSpPr>
        <p:spPr>
          <a:xfrm>
            <a:off x="5114965" y="2250324"/>
            <a:ext cx="730696" cy="147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105" idx="3"/>
            <a:endCxn id="190" idx="1"/>
          </p:cNvCxnSpPr>
          <p:nvPr/>
        </p:nvCxnSpPr>
        <p:spPr>
          <a:xfrm>
            <a:off x="5409531" y="3645083"/>
            <a:ext cx="436130" cy="212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117" idx="3"/>
            <a:endCxn id="231" idx="1"/>
          </p:cNvCxnSpPr>
          <p:nvPr/>
        </p:nvCxnSpPr>
        <p:spPr>
          <a:xfrm>
            <a:off x="5114965" y="6226778"/>
            <a:ext cx="730697" cy="411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97" idx="3"/>
            <a:endCxn id="255" idx="1"/>
          </p:cNvCxnSpPr>
          <p:nvPr/>
        </p:nvCxnSpPr>
        <p:spPr>
          <a:xfrm>
            <a:off x="5150231" y="924839"/>
            <a:ext cx="695431" cy="2243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97" idx="3"/>
            <a:endCxn id="253" idx="1"/>
          </p:cNvCxnSpPr>
          <p:nvPr/>
        </p:nvCxnSpPr>
        <p:spPr>
          <a:xfrm>
            <a:off x="5150231" y="924838"/>
            <a:ext cx="695431" cy="4888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>
            <a:stCxn id="100" idx="3"/>
            <a:endCxn id="241" idx="1"/>
          </p:cNvCxnSpPr>
          <p:nvPr/>
        </p:nvCxnSpPr>
        <p:spPr>
          <a:xfrm>
            <a:off x="5114965" y="2250323"/>
            <a:ext cx="730696" cy="469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05" idx="3"/>
            <a:endCxn id="250" idx="1"/>
          </p:cNvCxnSpPr>
          <p:nvPr/>
        </p:nvCxnSpPr>
        <p:spPr>
          <a:xfrm>
            <a:off x="5409531" y="3645083"/>
            <a:ext cx="436130" cy="5716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111" idx="3"/>
            <a:endCxn id="270" idx="1"/>
          </p:cNvCxnSpPr>
          <p:nvPr/>
        </p:nvCxnSpPr>
        <p:spPr>
          <a:xfrm>
            <a:off x="5150230" y="4901294"/>
            <a:ext cx="694570" cy="5635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111" idx="3"/>
            <a:endCxn id="219" idx="1"/>
          </p:cNvCxnSpPr>
          <p:nvPr/>
        </p:nvCxnSpPr>
        <p:spPr>
          <a:xfrm>
            <a:off x="5150230" y="4901293"/>
            <a:ext cx="694570" cy="299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699591" y="6512737"/>
            <a:ext cx="2072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needs concept of wheel + axle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5845662" y="3754369"/>
                <a:ext cx="529461" cy="2056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0000" tIns="18000" bIns="1800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US" dirty="0"/>
                  <a:t>rot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∥</m:t>
                    </m:r>
                  </m:oMath>
                </a14:m>
                <a:r>
                  <a:rPr lang="en-US" dirty="0"/>
                  <a:t> t</a:t>
                </a: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62" y="3754369"/>
                <a:ext cx="529461" cy="205629"/>
              </a:xfrm>
              <a:prstGeom prst="rect">
                <a:avLst/>
              </a:prstGeom>
              <a:blipFill>
                <a:blip r:embed="rId17"/>
                <a:stretch>
                  <a:fillRect t="-11111" b="-27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7" name="Straight Arrow Connector 396"/>
          <p:cNvCxnSpPr>
            <a:stCxn id="190" idx="3"/>
            <a:endCxn id="488" idx="1"/>
          </p:cNvCxnSpPr>
          <p:nvPr/>
        </p:nvCxnSpPr>
        <p:spPr>
          <a:xfrm flipV="1">
            <a:off x="6375122" y="3743533"/>
            <a:ext cx="656982" cy="113650"/>
          </a:xfrm>
          <a:prstGeom prst="straightConnector1">
            <a:avLst/>
          </a:prstGeom>
          <a:ln w="12700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0" name="Group 539"/>
          <p:cNvGrpSpPr/>
          <p:nvPr/>
        </p:nvGrpSpPr>
        <p:grpSpPr>
          <a:xfrm>
            <a:off x="5845661" y="1046421"/>
            <a:ext cx="4137500" cy="205629"/>
            <a:chOff x="4321661" y="1041881"/>
            <a:chExt cx="4137500" cy="20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/>
                <p:cNvSpPr txBox="1"/>
                <p:nvPr/>
              </p:nvSpPr>
              <p:spPr>
                <a:xfrm>
                  <a:off x="4321661" y="1041881"/>
                  <a:ext cx="569536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>
                  <a:defPPr>
                    <a:defRPr lang="en-US"/>
                  </a:defPPr>
                  <a:lvl1pPr>
                    <a:defRPr sz="1100" i="0">
                      <a:latin typeface="Cambria Math"/>
                    </a:defRPr>
                  </a:lvl1pPr>
                </a:lstStyle>
                <a:p>
                  <a:r>
                    <a:rPr lang="en-US" dirty="0">
                      <a:solidFill>
                        <a:srgbClr val="FF0000"/>
                      </a:solidFill>
                    </a:rPr>
                    <a:t>rot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t </a:t>
                  </a:r>
                </a:p>
              </p:txBody>
            </p:sp>
          </mc:Choice>
          <mc:Fallback xmlns="">
            <p:sp>
              <p:nvSpPr>
                <p:cNvPr id="255" name="TextBox 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661" y="1041881"/>
                  <a:ext cx="569536" cy="205629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t="-14286" b="-2857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8" name="Straight Arrow Connector 427"/>
            <p:cNvCxnSpPr>
              <a:stCxn id="255" idx="3"/>
              <a:endCxn id="481" idx="1"/>
            </p:cNvCxnSpPr>
            <p:nvPr/>
          </p:nvCxnSpPr>
          <p:spPr>
            <a:xfrm>
              <a:off x="4891197" y="1144696"/>
              <a:ext cx="616907" cy="0"/>
            </a:xfrm>
            <a:prstGeom prst="straightConnector1">
              <a:avLst/>
            </a:prstGeom>
            <a:ln w="12700"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/>
            <p:cNvSpPr txBox="1"/>
            <p:nvPr/>
          </p:nvSpPr>
          <p:spPr>
            <a:xfrm>
              <a:off x="6381973" y="1060481"/>
              <a:ext cx="877163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grind-circular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7497038" y="1060481"/>
              <a:ext cx="962123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slim mill stone</a:t>
              </a:r>
            </a:p>
          </p:txBody>
        </p:sp>
        <p:sp>
          <p:nvSpPr>
            <p:cNvPr id="481" name="TextBox 480"/>
            <p:cNvSpPr txBox="1"/>
            <p:nvPr/>
          </p:nvSpPr>
          <p:spPr>
            <a:xfrm>
              <a:off x="5508104" y="1060481"/>
              <a:ext cx="793807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>
                  <a:solidFill>
                    <a:srgbClr val="FF0000"/>
                  </a:solidFill>
                </a:rPr>
                <a:t>continuous</a:t>
              </a: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5845661" y="1310922"/>
            <a:ext cx="4174368" cy="205629"/>
            <a:chOff x="4321661" y="1296312"/>
            <a:chExt cx="4174368" cy="20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TextBox 252"/>
                <p:cNvSpPr txBox="1"/>
                <p:nvPr/>
              </p:nvSpPr>
              <p:spPr>
                <a:xfrm>
                  <a:off x="4321661" y="1296312"/>
                  <a:ext cx="566330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>
                  <a:defPPr>
                    <a:defRPr lang="en-US"/>
                  </a:defPPr>
                  <a:lvl1pPr>
                    <a:defRPr sz="1100" i="0">
                      <a:latin typeface="Cambria Math"/>
                    </a:defRPr>
                  </a:lvl1pPr>
                </a:lstStyle>
                <a:p>
                  <a:r>
                    <a:rPr lang="en-US" dirty="0">
                      <a:solidFill>
                        <a:srgbClr val="FF0000"/>
                      </a:solidFill>
                    </a:rPr>
                    <a:t>rot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⊥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t </a:t>
                  </a:r>
                </a:p>
              </p:txBody>
            </p:sp>
          </mc:Choice>
          <mc:Fallback xmlns="">
            <p:sp>
              <p:nvSpPr>
                <p:cNvPr id="253" name="TextBox 2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661" y="1296312"/>
                  <a:ext cx="566330" cy="205629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t="-13889" b="-25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9" name="Straight Arrow Connector 428"/>
            <p:cNvCxnSpPr>
              <a:stCxn id="253" idx="3"/>
              <a:endCxn id="485" idx="1"/>
            </p:cNvCxnSpPr>
            <p:nvPr/>
          </p:nvCxnSpPr>
          <p:spPr>
            <a:xfrm>
              <a:off x="4887991" y="1399127"/>
              <a:ext cx="620113" cy="0"/>
            </a:xfrm>
            <a:prstGeom prst="straightConnector1">
              <a:avLst/>
            </a:prstGeom>
            <a:ln w="12700"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/>
            <p:cNvSpPr txBox="1"/>
            <p:nvPr/>
          </p:nvSpPr>
          <p:spPr>
            <a:xfrm>
              <a:off x="6381973" y="1314912"/>
              <a:ext cx="963725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paddle-circular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97038" y="1314912"/>
              <a:ext cx="998991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paddle steamer</a:t>
              </a: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5508104" y="1314912"/>
              <a:ext cx="793807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>
                  <a:solidFill>
                    <a:srgbClr val="FF0000"/>
                  </a:solidFill>
                </a:rPr>
                <a:t>continuous</a:t>
              </a:r>
            </a:p>
          </p:txBody>
        </p:sp>
      </p:grpSp>
      <p:grpSp>
        <p:nvGrpSpPr>
          <p:cNvPr id="537" name="Group 536"/>
          <p:cNvGrpSpPr/>
          <p:nvPr/>
        </p:nvGrpSpPr>
        <p:grpSpPr>
          <a:xfrm>
            <a:off x="5845661" y="2559027"/>
            <a:ext cx="4174368" cy="322317"/>
            <a:chOff x="4321661" y="2545409"/>
            <a:chExt cx="4174368" cy="322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/>
                <p:cNvSpPr txBox="1"/>
                <p:nvPr/>
              </p:nvSpPr>
              <p:spPr>
                <a:xfrm>
                  <a:off x="4321661" y="2603753"/>
                  <a:ext cx="556712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>
                  <a:defPPr>
                    <a:defRPr lang="en-US"/>
                  </a:defPPr>
                  <a:lvl1pPr>
                    <a:defRPr sz="1100"/>
                  </a:lvl1pPr>
                </a:lstStyle>
                <a:p>
                  <a:r>
                    <a:rPr lang="en-US" dirty="0">
                      <a:solidFill>
                        <a:srgbClr val="FF0000"/>
                      </a:solidFill>
                    </a:rPr>
                    <a:t>rot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/>
                        </a:rPr>
                        <m:t>⊥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t</a:t>
                  </a:r>
                </a:p>
              </p:txBody>
            </p:sp>
          </mc:Choice>
          <mc:Fallback xmlns="">
            <p:sp>
              <p:nvSpPr>
                <p:cNvPr id="241" name="TextBox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661" y="2603753"/>
                  <a:ext cx="556712" cy="205629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t="-8333" b="-30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6" name="Straight Arrow Connector 395"/>
            <p:cNvCxnSpPr>
              <a:stCxn id="241" idx="3"/>
              <a:endCxn id="486" idx="1"/>
            </p:cNvCxnSpPr>
            <p:nvPr/>
          </p:nvCxnSpPr>
          <p:spPr>
            <a:xfrm>
              <a:off x="4878373" y="2706568"/>
              <a:ext cx="629731" cy="0"/>
            </a:xfrm>
            <a:prstGeom prst="straightConnector1">
              <a:avLst/>
            </a:prstGeom>
            <a:ln w="12700"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/>
            <p:nvPr/>
          </p:nvSpPr>
          <p:spPr>
            <a:xfrm>
              <a:off x="6381973" y="2545409"/>
              <a:ext cx="963725" cy="322317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cut-circular</a:t>
              </a:r>
            </a:p>
            <a:p>
              <a:r>
                <a:rPr lang="en-US" sz="1000" dirty="0">
                  <a:solidFill>
                    <a:srgbClr val="FF0000"/>
                  </a:solidFill>
                </a:rPr>
                <a:t>paddle-circular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7497038" y="2545409"/>
              <a:ext cx="998991" cy="322317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circular  saw</a:t>
              </a:r>
            </a:p>
            <a:p>
              <a:r>
                <a:rPr lang="en-US" sz="1000" dirty="0">
                  <a:solidFill>
                    <a:srgbClr val="FF0000"/>
                  </a:solidFill>
                </a:rPr>
                <a:t>paddle steamer</a:t>
              </a:r>
            </a:p>
          </p:txBody>
        </p:sp>
        <p:sp>
          <p:nvSpPr>
            <p:cNvPr id="486" name="TextBox 485"/>
            <p:cNvSpPr txBox="1"/>
            <p:nvPr/>
          </p:nvSpPr>
          <p:spPr>
            <a:xfrm>
              <a:off x="5508104" y="2622353"/>
              <a:ext cx="793807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>
                  <a:solidFill>
                    <a:srgbClr val="FF0000"/>
                  </a:solidFill>
                </a:rPr>
                <a:t>continuous</a:t>
              </a:r>
            </a:p>
          </p:txBody>
        </p:sp>
      </p:grpSp>
      <p:grpSp>
        <p:nvGrpSpPr>
          <p:cNvPr id="538" name="Group 537"/>
          <p:cNvGrpSpPr/>
          <p:nvPr/>
        </p:nvGrpSpPr>
        <p:grpSpPr>
          <a:xfrm>
            <a:off x="5845662" y="2294526"/>
            <a:ext cx="3656599" cy="205629"/>
            <a:chOff x="4321661" y="2282421"/>
            <a:chExt cx="3656599" cy="20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4321661" y="2282421"/>
                  <a:ext cx="539079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>
                  <a:defPPr>
                    <a:defRPr lang="en-US"/>
                  </a:defPPr>
                  <a:lvl1pPr>
                    <a:defRPr sz="1100" i="1">
                      <a:latin typeface="Cambria Math"/>
                    </a:defRPr>
                  </a:lvl1pPr>
                </a:lstStyle>
                <a:p>
                  <a:r>
                    <a:rPr lang="en-US" i="0" dirty="0"/>
                    <a:t>rot 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∥</m:t>
                      </m:r>
                    </m:oMath>
                  </a14:m>
                  <a:r>
                    <a:rPr lang="en-US" dirty="0"/>
                    <a:t> t</a:t>
                  </a: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661" y="2282421"/>
                  <a:ext cx="539079" cy="205629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t="-11111" b="-277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5" name="Straight Arrow Connector 394"/>
            <p:cNvCxnSpPr>
              <a:stCxn id="185" idx="3"/>
              <a:endCxn id="487" idx="1"/>
            </p:cNvCxnSpPr>
            <p:nvPr/>
          </p:nvCxnSpPr>
          <p:spPr>
            <a:xfrm flipV="1">
              <a:off x="4860740" y="2369803"/>
              <a:ext cx="647364" cy="15433"/>
            </a:xfrm>
            <a:prstGeom prst="straightConnector1">
              <a:avLst/>
            </a:prstGeom>
            <a:ln w="12700"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6381973" y="2301021"/>
              <a:ext cx="372218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mix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7497038" y="2301021"/>
              <a:ext cx="481222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mixer</a:t>
              </a: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5508104" y="2285588"/>
              <a:ext cx="678391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cont./alt.</a:t>
              </a:r>
            </a:p>
          </p:txBody>
        </p:sp>
      </p:grpSp>
      <p:grpSp>
        <p:nvGrpSpPr>
          <p:cNvPr id="507" name="Group 506"/>
          <p:cNvGrpSpPr/>
          <p:nvPr/>
        </p:nvGrpSpPr>
        <p:grpSpPr>
          <a:xfrm>
            <a:off x="7032105" y="3659319"/>
            <a:ext cx="2930217" cy="168429"/>
            <a:chOff x="5508104" y="3712593"/>
            <a:chExt cx="2930217" cy="168429"/>
          </a:xfrm>
        </p:grpSpPr>
        <p:sp>
          <p:nvSpPr>
            <p:cNvPr id="188" name="TextBox 187"/>
            <p:cNvSpPr txBox="1"/>
            <p:nvPr/>
          </p:nvSpPr>
          <p:spPr>
            <a:xfrm>
              <a:off x="6381973" y="3712593"/>
              <a:ext cx="877163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grind-circular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7497038" y="3712593"/>
              <a:ext cx="941283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grinder, pestle</a:t>
              </a:r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488" name="TextBox 487"/>
            <p:cNvSpPr txBox="1"/>
            <p:nvPr/>
          </p:nvSpPr>
          <p:spPr>
            <a:xfrm>
              <a:off x="5508104" y="3712593"/>
              <a:ext cx="816249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alternating</a:t>
              </a:r>
            </a:p>
          </p:txBody>
        </p:sp>
      </p:grpSp>
      <p:grpSp>
        <p:nvGrpSpPr>
          <p:cNvPr id="535" name="Group 534"/>
          <p:cNvGrpSpPr/>
          <p:nvPr/>
        </p:nvGrpSpPr>
        <p:grpSpPr>
          <a:xfrm>
            <a:off x="5845661" y="4113921"/>
            <a:ext cx="4151926" cy="205629"/>
            <a:chOff x="4321661" y="4087467"/>
            <a:chExt cx="4151926" cy="205629"/>
          </a:xfrm>
        </p:grpSpPr>
        <p:cxnSp>
          <p:nvCxnSpPr>
            <p:cNvPr id="398" name="Straight Arrow Connector 397"/>
            <p:cNvCxnSpPr>
              <a:stCxn id="250" idx="3"/>
              <a:endCxn id="489" idx="1"/>
            </p:cNvCxnSpPr>
            <p:nvPr/>
          </p:nvCxnSpPr>
          <p:spPr>
            <a:xfrm flipV="1">
              <a:off x="4878373" y="4190281"/>
              <a:ext cx="629731" cy="1"/>
            </a:xfrm>
            <a:prstGeom prst="straightConnector1">
              <a:avLst/>
            </a:prstGeom>
            <a:ln w="12700"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/>
            <p:cNvSpPr txBox="1"/>
            <p:nvPr/>
          </p:nvSpPr>
          <p:spPr>
            <a:xfrm>
              <a:off x="6381973" y="4106067"/>
              <a:ext cx="1191352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000"/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grind-circular-perp.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Box 249"/>
                <p:cNvSpPr txBox="1"/>
                <p:nvPr/>
              </p:nvSpPr>
              <p:spPr>
                <a:xfrm>
                  <a:off x="4321661" y="4087467"/>
                  <a:ext cx="556712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>
                  <a:defPPr>
                    <a:defRPr lang="en-US"/>
                  </a:defPPr>
                  <a:lvl1pPr>
                    <a:defRPr sz="1100"/>
                  </a:lvl1pPr>
                </a:lstStyle>
                <a:p>
                  <a:r>
                    <a:rPr lang="en-US" dirty="0"/>
                    <a:t>rot 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⊥</m:t>
                      </m:r>
                    </m:oMath>
                  </a14:m>
                  <a:r>
                    <a:rPr lang="en-US" dirty="0"/>
                    <a:t> t</a:t>
                  </a:r>
                </a:p>
              </p:txBody>
            </p:sp>
          </mc:Choice>
          <mc:Fallback xmlns="">
            <p:sp>
              <p:nvSpPr>
                <p:cNvPr id="250" name="TextBox 2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661" y="4087467"/>
                  <a:ext cx="556712" cy="205629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t="-11111" b="-277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1" name="TextBox 250"/>
            <p:cNvSpPr txBox="1"/>
            <p:nvPr/>
          </p:nvSpPr>
          <p:spPr>
            <a:xfrm>
              <a:off x="7497038" y="4106067"/>
              <a:ext cx="976549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000"/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circular grinder</a:t>
              </a:r>
            </a:p>
          </p:txBody>
        </p:sp>
        <p:sp>
          <p:nvSpPr>
            <p:cNvPr id="489" name="TextBox 488"/>
            <p:cNvSpPr txBox="1"/>
            <p:nvPr/>
          </p:nvSpPr>
          <p:spPr>
            <a:xfrm>
              <a:off x="5508104" y="4106066"/>
              <a:ext cx="793807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>
                  <a:solidFill>
                    <a:srgbClr val="FF0000"/>
                  </a:solidFill>
                </a:rPr>
                <a:t>continuous</a:t>
              </a:r>
            </a:p>
          </p:txBody>
        </p:sp>
      </p:grpSp>
      <p:grpSp>
        <p:nvGrpSpPr>
          <p:cNvPr id="513" name="Group 512"/>
          <p:cNvGrpSpPr/>
          <p:nvPr/>
        </p:nvGrpSpPr>
        <p:grpSpPr>
          <a:xfrm>
            <a:off x="5844800" y="5097525"/>
            <a:ext cx="3559676" cy="205629"/>
            <a:chOff x="4320800" y="5106608"/>
            <a:chExt cx="3559676" cy="205629"/>
          </a:xfrm>
        </p:grpSpPr>
        <p:sp>
          <p:nvSpPr>
            <p:cNvPr id="218" name="TextBox 217"/>
            <p:cNvSpPr txBox="1"/>
            <p:nvPr/>
          </p:nvSpPr>
          <p:spPr>
            <a:xfrm>
              <a:off x="6381973" y="5125208"/>
              <a:ext cx="688009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bore, drill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4320800" y="5106608"/>
                  <a:ext cx="529461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>
                  <a:defPPr>
                    <a:defRPr lang="en-US"/>
                  </a:defPPr>
                  <a:lvl1pPr>
                    <a:defRPr sz="1100"/>
                  </a:lvl1pPr>
                </a:lstStyle>
                <a:p>
                  <a:r>
                    <a:rPr lang="en-US" dirty="0"/>
                    <a:t>rot 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∥</m:t>
                      </m:r>
                    </m:oMath>
                  </a14:m>
                  <a:r>
                    <a:rPr lang="en-US" dirty="0"/>
                    <a:t> t</a:t>
                  </a:r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800" y="5106608"/>
                  <a:ext cx="529461" cy="205629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t="-8333" b="-30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TextBox 219"/>
            <p:cNvSpPr txBox="1"/>
            <p:nvPr/>
          </p:nvSpPr>
          <p:spPr>
            <a:xfrm>
              <a:off x="7497038" y="5125208"/>
              <a:ext cx="383438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drill</a:t>
              </a:r>
            </a:p>
          </p:txBody>
        </p:sp>
        <p:cxnSp>
          <p:nvCxnSpPr>
            <p:cNvPr id="400" name="Straight Arrow Connector 399"/>
            <p:cNvCxnSpPr>
              <a:stCxn id="219" idx="3"/>
              <a:endCxn id="490" idx="1"/>
            </p:cNvCxnSpPr>
            <p:nvPr/>
          </p:nvCxnSpPr>
          <p:spPr>
            <a:xfrm>
              <a:off x="4850261" y="5209423"/>
              <a:ext cx="657843" cy="0"/>
            </a:xfrm>
            <a:prstGeom prst="straightConnector1">
              <a:avLst/>
            </a:prstGeom>
            <a:ln w="12700"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0" name="TextBox 489"/>
            <p:cNvSpPr txBox="1"/>
            <p:nvPr/>
          </p:nvSpPr>
          <p:spPr>
            <a:xfrm>
              <a:off x="5508104" y="5125208"/>
              <a:ext cx="678391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cont./alt.</a:t>
              </a:r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844800" y="5362026"/>
            <a:ext cx="3517998" cy="205629"/>
            <a:chOff x="4320800" y="5369596"/>
            <a:chExt cx="3517998" cy="205629"/>
          </a:xfrm>
        </p:grpSpPr>
        <p:sp>
          <p:nvSpPr>
            <p:cNvPr id="269" name="TextBox 268"/>
            <p:cNvSpPr txBox="1"/>
            <p:nvPr/>
          </p:nvSpPr>
          <p:spPr>
            <a:xfrm>
              <a:off x="6381973" y="5388196"/>
              <a:ext cx="37382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NA.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/>
                <p:cNvSpPr txBox="1"/>
                <p:nvPr/>
              </p:nvSpPr>
              <p:spPr>
                <a:xfrm>
                  <a:off x="4320800" y="5369596"/>
                  <a:ext cx="556712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>
                  <a:defPPr>
                    <a:defRPr lang="en-US"/>
                  </a:defPPr>
                  <a:lvl1pPr>
                    <a:defRPr sz="1100"/>
                  </a:lvl1pPr>
                </a:lstStyle>
                <a:p>
                  <a:r>
                    <a:rPr lang="en-US" dirty="0"/>
                    <a:t>rot 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⊥</m:t>
                      </m:r>
                    </m:oMath>
                  </a14:m>
                  <a:r>
                    <a:rPr lang="en-US" dirty="0"/>
                    <a:t> t</a:t>
                  </a:r>
                </a:p>
              </p:txBody>
            </p:sp>
          </mc:Choice>
          <mc:Fallback xmlns="">
            <p:sp>
              <p:nvSpPr>
                <p:cNvPr id="270" name="TextBox 2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800" y="5369596"/>
                  <a:ext cx="556712" cy="205629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t="-11429" b="-3142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1" name="TextBox 270"/>
            <p:cNvSpPr txBox="1"/>
            <p:nvPr/>
          </p:nvSpPr>
          <p:spPr>
            <a:xfrm>
              <a:off x="7497038" y="5388196"/>
              <a:ext cx="34176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NA</a:t>
              </a:r>
            </a:p>
          </p:txBody>
        </p:sp>
        <p:cxnSp>
          <p:nvCxnSpPr>
            <p:cNvPr id="403" name="Straight Arrow Connector 402"/>
            <p:cNvCxnSpPr>
              <a:stCxn id="270" idx="3"/>
              <a:endCxn id="491" idx="1"/>
            </p:cNvCxnSpPr>
            <p:nvPr/>
          </p:nvCxnSpPr>
          <p:spPr>
            <a:xfrm flipV="1">
              <a:off x="4877512" y="5458871"/>
              <a:ext cx="630592" cy="13540"/>
            </a:xfrm>
            <a:prstGeom prst="straightConnector1">
              <a:avLst/>
            </a:prstGeom>
            <a:ln w="12700"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" name="TextBox 490"/>
            <p:cNvSpPr txBox="1"/>
            <p:nvPr/>
          </p:nvSpPr>
          <p:spPr>
            <a:xfrm>
              <a:off x="5508104" y="5374656"/>
              <a:ext cx="678391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cont./alt.</a:t>
              </a:r>
            </a:p>
          </p:txBody>
        </p:sp>
      </p:grpSp>
      <p:grpSp>
        <p:nvGrpSpPr>
          <p:cNvPr id="543" name="Group 542"/>
          <p:cNvGrpSpPr/>
          <p:nvPr/>
        </p:nvGrpSpPr>
        <p:grpSpPr>
          <a:xfrm>
            <a:off x="5845662" y="6535740"/>
            <a:ext cx="3517137" cy="205629"/>
            <a:chOff x="4321661" y="6535739"/>
            <a:chExt cx="3517137" cy="205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4321661" y="6535739"/>
                  <a:ext cx="819605" cy="2056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90000" tIns="18000" bIns="18000" rtlCol="0">
                  <a:spAutoFit/>
                </a:bodyPr>
                <a:lstStyle>
                  <a:defPPr>
                    <a:defRPr lang="en-US"/>
                  </a:defPPr>
                  <a:lvl1pPr>
                    <a:defRPr sz="1100" i="0">
                      <a:latin typeface="Cambria Math"/>
                    </a:defRPr>
                  </a:lvl1pPr>
                </a:lstStyle>
                <a:p>
                  <a:r>
                    <a:rPr lang="en-US" dirty="0"/>
                    <a:t>rot (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de-DE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⊥</m:t>
                      </m:r>
                    </m:oMath>
                  </a14:m>
                  <a:r>
                    <a:rPr lang="en-US" dirty="0"/>
                    <a:t>) t</a:t>
                  </a:r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661" y="6535739"/>
                  <a:ext cx="819605" cy="205629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t="-11111" b="-2777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0" name="Straight Arrow Connector 429"/>
            <p:cNvCxnSpPr>
              <a:stCxn id="231" idx="3"/>
              <a:endCxn id="492" idx="1"/>
            </p:cNvCxnSpPr>
            <p:nvPr/>
          </p:nvCxnSpPr>
          <p:spPr>
            <a:xfrm>
              <a:off x="5141266" y="6638554"/>
              <a:ext cx="366838" cy="0"/>
            </a:xfrm>
            <a:prstGeom prst="straightConnector1">
              <a:avLst/>
            </a:prstGeom>
            <a:ln w="12700"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>
              <a:off x="6381973" y="6554339"/>
              <a:ext cx="34176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NA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7497038" y="6554339"/>
              <a:ext cx="341760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/>
                <a:t>NA</a:t>
              </a:r>
            </a:p>
          </p:txBody>
        </p:sp>
        <p:sp>
          <p:nvSpPr>
            <p:cNvPr id="492" name="TextBox 491"/>
            <p:cNvSpPr txBox="1"/>
            <p:nvPr/>
          </p:nvSpPr>
          <p:spPr>
            <a:xfrm>
              <a:off x="5508104" y="6554339"/>
              <a:ext cx="678391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/>
                <a:t>cont./alt.</a:t>
              </a:r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7032105" y="3886620"/>
            <a:ext cx="2854877" cy="168429"/>
            <a:chOff x="5508104" y="3916913"/>
            <a:chExt cx="2854877" cy="168429"/>
          </a:xfrm>
        </p:grpSpPr>
        <p:sp>
          <p:nvSpPr>
            <p:cNvPr id="501" name="TextBox 500"/>
            <p:cNvSpPr txBox="1"/>
            <p:nvPr/>
          </p:nvSpPr>
          <p:spPr>
            <a:xfrm>
              <a:off x="6381973" y="3916913"/>
              <a:ext cx="877163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grind-circular</a:t>
              </a:r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7497038" y="3916913"/>
              <a:ext cx="865943" cy="168429"/>
            </a:xfrm>
            <a:prstGeom prst="rect">
              <a:avLst/>
            </a:prstGeom>
            <a:noFill/>
          </p:spPr>
          <p:txBody>
            <a:bodyPr wrap="none" tIns="7200" bIns="720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fat mill stone</a:t>
              </a:r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5508104" y="3916913"/>
              <a:ext cx="793807" cy="1684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tIns="7200" bIns="7200" rtlCol="0">
              <a:spAutoFit/>
            </a:bodyPr>
            <a:lstStyle>
              <a:defPPr>
                <a:defRPr lang="en-US"/>
              </a:defPPr>
              <a:lvl1pPr>
                <a:defRPr sz="1100" i="1">
                  <a:latin typeface="Cambria Math"/>
                </a:defRPr>
              </a:lvl1pPr>
            </a:lstStyle>
            <a:p>
              <a:r>
                <a:rPr lang="en-US" sz="1000" i="0" dirty="0">
                  <a:solidFill>
                    <a:srgbClr val="FF0000"/>
                  </a:solidFill>
                </a:rPr>
                <a:t>continuous</a:t>
              </a:r>
            </a:p>
          </p:txBody>
        </p:sp>
      </p:grpSp>
      <p:cxnSp>
        <p:nvCxnSpPr>
          <p:cNvPr id="504" name="Straight Arrow Connector 503"/>
          <p:cNvCxnSpPr>
            <a:stCxn id="190" idx="3"/>
            <a:endCxn id="503" idx="1"/>
          </p:cNvCxnSpPr>
          <p:nvPr/>
        </p:nvCxnSpPr>
        <p:spPr>
          <a:xfrm>
            <a:off x="6375122" y="3857184"/>
            <a:ext cx="656982" cy="113651"/>
          </a:xfrm>
          <a:prstGeom prst="straightConnector1">
            <a:avLst/>
          </a:prstGeom>
          <a:ln w="12700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 rot="3886435">
            <a:off x="2868547" y="3437470"/>
            <a:ext cx="6671362" cy="41522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latin typeface="Arial" pitchFamily="34" charset="0"/>
              </a:rPr>
              <a:t>Here is essentially the relation to the target object encoded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71865" y="61877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1648" y="1257558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8932" y="1257558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1578" y="1257558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10" name="Picture 5" descr="E:\workspace\Primitive_Shape_Signature\Grouped10_Sig1_L1\Group8\cy_5_6_cy_4_5_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  <a14:imgEffect>
                      <a14:brightnessContrast brigh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905" y="1940008"/>
            <a:ext cx="73230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:\workspace\Primitive_Shape_Signature\Grouped10_Sig1_L1\Group8\cube_5_6_4_im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100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36" y="1914923"/>
            <a:ext cx="607097" cy="5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E:\workspace\Primitive_Shape_Signature\Grouped10_Sig1_L1\Group1\cy_3_25_cy_2_24_im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"/>
                    </a14:imgEffect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40564" y="1872518"/>
            <a:ext cx="478136" cy="69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/>
          <p:cNvCxnSpPr>
            <a:stCxn id="3" idx="2"/>
            <a:endCxn id="6" idx="0"/>
          </p:cNvCxnSpPr>
          <p:nvPr/>
        </p:nvCxnSpPr>
        <p:spPr>
          <a:xfrm>
            <a:off x="5297623" y="988110"/>
            <a:ext cx="781941" cy="2694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" idx="2"/>
            <a:endCxn id="5" idx="0"/>
          </p:cNvCxnSpPr>
          <p:nvPr/>
        </p:nvCxnSpPr>
        <p:spPr>
          <a:xfrm flipH="1">
            <a:off x="5276918" y="988110"/>
            <a:ext cx="20705" cy="2694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2"/>
            <a:endCxn id="4" idx="0"/>
          </p:cNvCxnSpPr>
          <p:nvPr/>
        </p:nvCxnSpPr>
        <p:spPr>
          <a:xfrm flipH="1">
            <a:off x="4379634" y="988110"/>
            <a:ext cx="917989" cy="2694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2"/>
            <a:endCxn id="13" idx="1"/>
          </p:cNvCxnSpPr>
          <p:nvPr/>
        </p:nvCxnSpPr>
        <p:spPr>
          <a:xfrm flipH="1">
            <a:off x="4379633" y="1626890"/>
            <a:ext cx="1" cy="35459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" idx="2"/>
            <a:endCxn id="10" idx="0"/>
          </p:cNvCxnSpPr>
          <p:nvPr/>
        </p:nvCxnSpPr>
        <p:spPr>
          <a:xfrm>
            <a:off x="5276917" y="1626890"/>
            <a:ext cx="142" cy="31311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" idx="2"/>
            <a:endCxn id="11" idx="0"/>
          </p:cNvCxnSpPr>
          <p:nvPr/>
        </p:nvCxnSpPr>
        <p:spPr>
          <a:xfrm>
            <a:off x="6079564" y="1626890"/>
            <a:ext cx="921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own Arrow 79"/>
          <p:cNvSpPr/>
          <p:nvPr/>
        </p:nvSpPr>
        <p:spPr>
          <a:xfrm>
            <a:off x="3741520" y="2516009"/>
            <a:ext cx="266248" cy="4109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4019522" y="2707010"/>
            <a:ext cx="2580535" cy="1584176"/>
            <a:chOff x="2495521" y="3068960"/>
            <a:chExt cx="2580535" cy="1584176"/>
          </a:xfrm>
        </p:grpSpPr>
        <p:pic>
          <p:nvPicPr>
            <p:cNvPr id="47" name="Picture 5" descr="E:\workspace\Primitive_Shape_Signature\Grouped10_Sig1_L1\Group8\cy_5_6_cy_4_5_im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4000"/>
                      </a14:imgEffect>
                      <a14:imgEffect>
                        <a14:brightnessContrast bright="8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2925" y="4077136"/>
              <a:ext cx="732308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E:\workspace\Primitive_Shape_Signature\Grouped10_Sig1_L1\Group8\cube_5_6_4_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1000"/>
                      </a14:imgEffect>
                      <a14:imgEffect>
                        <a14:brightnessContrast bright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959" y="3181590"/>
              <a:ext cx="607097" cy="56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6" descr="E:\workspace\Primitive_Shape_Signature\Grouped10_Sig1_L1\Group1\cy_3_25_cy_2_24_im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"/>
                      </a14:imgEffect>
                      <a14:imgEffect>
                        <a14:brightnessContrast brigh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604488" y="3118878"/>
              <a:ext cx="478136" cy="696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Arrow Connector 50"/>
            <p:cNvCxnSpPr>
              <a:stCxn id="49" idx="0"/>
              <a:endCxn id="48" idx="1"/>
            </p:cNvCxnSpPr>
            <p:nvPr/>
          </p:nvCxnSpPr>
          <p:spPr>
            <a:xfrm flipV="1">
              <a:off x="3191591" y="3465118"/>
              <a:ext cx="1277368" cy="179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9" idx="0"/>
              <a:endCxn id="47" idx="0"/>
            </p:cNvCxnSpPr>
            <p:nvPr/>
          </p:nvCxnSpPr>
          <p:spPr>
            <a:xfrm>
              <a:off x="3191591" y="3466913"/>
              <a:ext cx="607488" cy="61022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48" idx="1"/>
              <a:endCxn id="47" idx="0"/>
            </p:cNvCxnSpPr>
            <p:nvPr/>
          </p:nvCxnSpPr>
          <p:spPr>
            <a:xfrm flipH="1">
              <a:off x="3799079" y="3465118"/>
              <a:ext cx="669880" cy="6120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646034" y="3068960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131840" y="363573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90813" y="363573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23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12155" y="3440033"/>
              <a:ext cx="1080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Object Graph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6879881" y="1869678"/>
            <a:ext cx="10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Syntactic</a:t>
            </a:r>
          </a:p>
          <a:p>
            <a:r>
              <a:rPr lang="en-US" b="1" dirty="0"/>
              <a:t>Elements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879882" y="3067050"/>
            <a:ext cx="81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Syntax</a:t>
            </a:r>
          </a:p>
        </p:txBody>
      </p:sp>
      <p:sp>
        <p:nvSpPr>
          <p:cNvPr id="33" name="Title 3"/>
          <p:cNvSpPr txBox="1">
            <a:spLocks/>
          </p:cNvSpPr>
          <p:nvPr/>
        </p:nvSpPr>
        <p:spPr>
          <a:xfrm>
            <a:off x="1647825" y="41238"/>
            <a:ext cx="8934450" cy="95459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600" kern="0" dirty="0">
                <a:solidFill>
                  <a:schemeClr val="tx1"/>
                </a:solidFill>
              </a:rPr>
              <a:t>What have we achieved so far?</a:t>
            </a:r>
            <a:endParaRPr lang="en-US" sz="3600" b="1" kern="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8960" y="3103168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Connections &amp;</a:t>
            </a:r>
          </a:p>
          <a:p>
            <a:pPr algn="ctr"/>
            <a:r>
              <a:rPr lang="en-US" dirty="0"/>
              <a:t>Poses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154857" y="4957045"/>
            <a:ext cx="276207" cy="2616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i="1">
              <a:latin typeface="Arial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29" y="4824802"/>
            <a:ext cx="2967947" cy="170609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644533" y="4081712"/>
            <a:ext cx="1185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Primordial</a:t>
            </a:r>
          </a:p>
          <a:p>
            <a:r>
              <a:rPr lang="en-US" b="1" dirty="0"/>
              <a:t>Semantics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681947" y="5253891"/>
            <a:ext cx="621324" cy="5462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681947" y="5664651"/>
            <a:ext cx="693332" cy="5462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681947" y="6092180"/>
            <a:ext cx="693332" cy="4965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85358" y="2044989"/>
            <a:ext cx="15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Get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parts</a:t>
            </a:r>
            <a:r>
              <a:rPr lang="de-DE" dirty="0">
                <a:solidFill>
                  <a:srgbClr val="FF0000"/>
                </a:solidFill>
              </a:rPr>
              <a:t>!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77425" y="3074931"/>
            <a:ext cx="246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Create </a:t>
            </a:r>
            <a:r>
              <a:rPr lang="de-DE" dirty="0" err="1">
                <a:solidFill>
                  <a:srgbClr val="FF0000"/>
                </a:solidFill>
              </a:rPr>
              <a:t>Object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Signature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70389" y="3711088"/>
            <a:ext cx="211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Learn</a:t>
            </a:r>
            <a:r>
              <a:rPr lang="de-DE" dirty="0">
                <a:solidFill>
                  <a:srgbClr val="FF0000"/>
                </a:solidFill>
              </a:rPr>
              <a:t> Part </a:t>
            </a:r>
            <a:r>
              <a:rPr lang="de-DE" dirty="0" err="1">
                <a:solidFill>
                  <a:srgbClr val="FF0000"/>
                </a:solidFill>
              </a:rPr>
              <a:t>Meanings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6070" y="2870839"/>
            <a:ext cx="1669712" cy="1425291"/>
            <a:chOff x="9406310" y="677418"/>
            <a:chExt cx="1669712" cy="1425291"/>
          </a:xfrm>
        </p:grpSpPr>
        <p:pic>
          <p:nvPicPr>
            <p:cNvPr id="83" name="Picture 5" descr="E:\workspace\Primitive_Shape_Signature\Grouped10_Sig1_L1\Group8\cy_5_6_cy_4_5_im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4000"/>
                      </a14:imgEffect>
                      <a14:imgEffect>
                        <a14:brightnessContrast bright="8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3714" y="1526709"/>
              <a:ext cx="732308" cy="57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6" descr="E:\workspace\Primitive_Shape_Signature\Grouped10_Sig1_L1\Group1\cy_3_25_cy_2_24_im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0000"/>
                      </a14:imgEffect>
                      <a14:imgEffect>
                        <a14:brightnessContrast bright="5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515277" y="568451"/>
              <a:ext cx="478136" cy="696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7" name="Straight Arrow Connector 86"/>
            <p:cNvCxnSpPr>
              <a:stCxn id="85" idx="0"/>
              <a:endCxn id="83" idx="0"/>
            </p:cNvCxnSpPr>
            <p:nvPr/>
          </p:nvCxnSpPr>
          <p:spPr>
            <a:xfrm>
              <a:off x="10102380" y="916486"/>
              <a:ext cx="607488" cy="61022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891425" y="1122834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91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Understanding New 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DFEA9-3CAE-42CE-BC3F-63B82C920287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0919" y="363688"/>
            <a:ext cx="8960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On Semantics: Part-function combinations</a:t>
            </a:r>
          </a:p>
        </p:txBody>
      </p:sp>
      <p:graphicFrame>
        <p:nvGraphicFramePr>
          <p:cNvPr id="102" name="Table 101"/>
          <p:cNvGraphicFramePr>
            <a:graphicFrameLocks noGrp="1"/>
          </p:cNvGraphicFramePr>
          <p:nvPr>
            <p:extLst/>
          </p:nvPr>
        </p:nvGraphicFramePr>
        <p:xfrm>
          <a:off x="6421120" y="2179948"/>
          <a:ext cx="4378960" cy="2139047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148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8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Part/</a:t>
                      </a:r>
                      <a:r>
                        <a:rPr lang="en-US" sz="1400" dirty="0" err="1" smtClean="0"/>
                        <a:t>Obj.Type</a:t>
                      </a:r>
                      <a:endParaRPr lang="en-US" sz="1400" dirty="0" smtClean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18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Hammer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Hook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Poker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1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P(Handle)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P(Handle)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P(Tip)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18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P(Head)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P(Claws)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P(Handle)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02620">
            <a:off x="1718388" y="5006316"/>
            <a:ext cx="374107" cy="37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18" y="4004049"/>
            <a:ext cx="803135" cy="53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662">
            <a:off x="864948" y="4264352"/>
            <a:ext cx="1174272" cy="78173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37788">
            <a:off x="1774478" y="4122059"/>
            <a:ext cx="1094100" cy="728358"/>
          </a:xfrm>
          <a:prstGeom prst="rect">
            <a:avLst/>
          </a:prstGeom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034" y="2511666"/>
            <a:ext cx="1653796" cy="123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72607">
            <a:off x="2896257" y="3531068"/>
            <a:ext cx="1174272" cy="78173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810642" y="1585529"/>
            <a:ext cx="455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Tool-use </a:t>
            </a:r>
            <a:r>
              <a:rPr lang="en-US" sz="3200" b="1" dirty="0" smtClean="0"/>
              <a:t>variants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982535" y="1628217"/>
            <a:ext cx="1485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Semantics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7864" y="4777870"/>
            <a:ext cx="4014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Semantically plausible part-function </a:t>
            </a:r>
            <a:r>
              <a:rPr lang="en-US" sz="2400" dirty="0" err="1"/>
              <a:t>recombinations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BD62AB-36CC-4E19-835D-180A8E5D0C81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20" y="307888"/>
            <a:ext cx="10972800" cy="449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</a:t>
            </a:r>
            <a:r>
              <a:rPr lang="en-US" b="1" dirty="0" smtClean="0"/>
              <a:t>art-ba</a:t>
            </a:r>
            <a:r>
              <a:rPr lang="en-US" dirty="0" smtClean="0"/>
              <a:t>sed affordance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3E08C-9829-2645-943A-81E0EF3D0593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874" y="3315454"/>
            <a:ext cx="85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Testing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07" y="1239745"/>
            <a:ext cx="8979785" cy="540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6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5133" y="983225"/>
            <a:ext cx="2949678" cy="2743051"/>
            <a:chOff x="285133" y="983225"/>
            <a:chExt cx="2949678" cy="2743051"/>
          </a:xfrm>
          <a:solidFill>
            <a:srgbClr val="00B050"/>
          </a:solidFill>
        </p:grpSpPr>
        <p:sp>
          <p:nvSpPr>
            <p:cNvPr id="4" name="Rectangle 3"/>
            <p:cNvSpPr/>
            <p:nvPr/>
          </p:nvSpPr>
          <p:spPr>
            <a:xfrm>
              <a:off x="285133" y="983225"/>
              <a:ext cx="2949678" cy="27430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076" y="2094834"/>
              <a:ext cx="1952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Recognition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34811" y="983225"/>
            <a:ext cx="2949678" cy="2743051"/>
            <a:chOff x="3234811" y="983225"/>
            <a:chExt cx="2949678" cy="2743051"/>
          </a:xfrm>
        </p:grpSpPr>
        <p:sp>
          <p:nvSpPr>
            <p:cNvPr id="7" name="Rectangle 6"/>
            <p:cNvSpPr/>
            <p:nvPr/>
          </p:nvSpPr>
          <p:spPr>
            <a:xfrm>
              <a:off x="3234811" y="983225"/>
              <a:ext cx="2949678" cy="274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4703" y="2094834"/>
              <a:ext cx="170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84488" y="983225"/>
            <a:ext cx="2949678" cy="2743051"/>
            <a:chOff x="6184488" y="983225"/>
            <a:chExt cx="2949678" cy="2743051"/>
          </a:xfrm>
        </p:grpSpPr>
        <p:sp>
          <p:nvSpPr>
            <p:cNvPr id="8" name="Rectangle 7"/>
            <p:cNvSpPr/>
            <p:nvPr/>
          </p:nvSpPr>
          <p:spPr>
            <a:xfrm>
              <a:off x="6184488" y="983225"/>
              <a:ext cx="2949678" cy="27430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4854" y="1977775"/>
              <a:ext cx="2468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Schematization</a:t>
              </a:r>
              <a:endParaRPr lang="de-DE" sz="2800" b="1" dirty="0" smtClean="0"/>
            </a:p>
            <a:p>
              <a:pPr algn="ctr"/>
              <a:r>
                <a:rPr lang="de-DE" sz="2000" b="1" dirty="0" smtClean="0"/>
                <a:t>(„Piaget“)</a:t>
              </a:r>
              <a:endParaRPr lang="en-US" sz="20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84488" y="3687248"/>
            <a:ext cx="2949678" cy="2743051"/>
            <a:chOff x="6184488" y="3687248"/>
            <a:chExt cx="2949678" cy="2743051"/>
          </a:xfrm>
        </p:grpSpPr>
        <p:sp>
          <p:nvSpPr>
            <p:cNvPr id="6" name="Rectangle 5"/>
            <p:cNvSpPr/>
            <p:nvPr/>
          </p:nvSpPr>
          <p:spPr>
            <a:xfrm>
              <a:off x="6184488" y="3687248"/>
              <a:ext cx="2949678" cy="27430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0706" y="4797162"/>
              <a:ext cx="183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Affordance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133" y="3687248"/>
            <a:ext cx="2949678" cy="2743051"/>
            <a:chOff x="285133" y="3687248"/>
            <a:chExt cx="2949678" cy="2743051"/>
          </a:xfrm>
        </p:grpSpPr>
        <p:sp>
          <p:nvSpPr>
            <p:cNvPr id="3" name="Rectangle 2"/>
            <p:cNvSpPr/>
            <p:nvPr/>
          </p:nvSpPr>
          <p:spPr>
            <a:xfrm>
              <a:off x="285133" y="3687248"/>
              <a:ext cx="2949678" cy="2743051"/>
            </a:xfrm>
            <a:prstGeom prst="rect">
              <a:avLst/>
            </a:prstGeom>
            <a:solidFill>
              <a:srgbClr val="B779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6568" y="4643274"/>
              <a:ext cx="2289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Interpretation</a:t>
              </a:r>
            </a:p>
            <a:p>
              <a:pPr algn="ctr"/>
              <a:r>
                <a:rPr lang="de-DE" sz="2000" b="1" dirty="0" smtClean="0"/>
                <a:t>(„multi-</a:t>
              </a:r>
              <a:r>
                <a:rPr lang="de-DE" sz="2000" b="1" dirty="0" err="1" smtClean="0"/>
                <a:t>uses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4811" y="3687248"/>
            <a:ext cx="2949678" cy="2743051"/>
            <a:chOff x="3234811" y="3687248"/>
            <a:chExt cx="2949678" cy="2743051"/>
          </a:xfrm>
        </p:grpSpPr>
        <p:sp>
          <p:nvSpPr>
            <p:cNvPr id="5" name="Rectangle 4"/>
            <p:cNvSpPr/>
            <p:nvPr/>
          </p:nvSpPr>
          <p:spPr>
            <a:xfrm>
              <a:off x="3234811" y="3687248"/>
              <a:ext cx="2949678" cy="2743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3783" y="4678569"/>
              <a:ext cx="238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Understanding</a:t>
              </a:r>
            </a:p>
            <a:p>
              <a:pPr algn="ctr"/>
              <a:r>
                <a:rPr lang="de-DE" sz="2000" b="1" dirty="0" smtClean="0"/>
                <a:t>(„in </a:t>
              </a:r>
              <a:r>
                <a:rPr lang="de-DE" sz="2000" b="1" dirty="0" err="1" smtClean="0"/>
                <a:t>context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34165" y="3721684"/>
            <a:ext cx="2802194" cy="2713208"/>
            <a:chOff x="9134165" y="3721684"/>
            <a:chExt cx="2802194" cy="2713208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9178658" y="3677191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928" y="4678569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134165" y="974040"/>
            <a:ext cx="2802194" cy="2713208"/>
            <a:chOff x="9134165" y="974040"/>
            <a:chExt cx="2802194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84548" y="1940228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  <p:sp>
        <p:nvSpPr>
          <p:cNvPr id="36" name="Rectangle 35"/>
          <p:cNvSpPr/>
          <p:nvPr/>
        </p:nvSpPr>
        <p:spPr>
          <a:xfrm>
            <a:off x="285133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34811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84488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184488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5133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9178658" y="3672598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5400000">
            <a:off x="9178658" y="924954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04" y="2635264"/>
            <a:ext cx="9713319" cy="3340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1362" y="449956"/>
            <a:ext cx="105666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 err="1" smtClean="0"/>
              <a:t>Analysing</a:t>
            </a:r>
            <a:r>
              <a:rPr lang="de-DE" sz="6000" b="1" dirty="0" smtClean="0"/>
              <a:t> Objects in/</a:t>
            </a:r>
            <a:r>
              <a:rPr lang="de-DE" sz="6000" b="1" dirty="0" err="1" smtClean="0"/>
              <a:t>by</a:t>
            </a:r>
            <a:r>
              <a:rPr lang="de-DE" sz="6000" b="1" dirty="0" smtClean="0"/>
              <a:t> </a:t>
            </a:r>
            <a:r>
              <a:rPr lang="de-DE" sz="6000" b="1" dirty="0" err="1" smtClean="0"/>
              <a:t>Context</a:t>
            </a:r>
            <a:r>
              <a:rPr lang="de-DE" sz="6000" b="1" dirty="0" smtClean="0"/>
              <a:t> </a:t>
            </a:r>
          </a:p>
        </p:txBody>
      </p:sp>
      <p:sp>
        <p:nvSpPr>
          <p:cNvPr id="4" name="Oval 3"/>
          <p:cNvSpPr/>
          <p:nvPr/>
        </p:nvSpPr>
        <p:spPr>
          <a:xfrm>
            <a:off x="8624448" y="2785394"/>
            <a:ext cx="1663335" cy="1598204"/>
          </a:xfrm>
          <a:prstGeom prst="ellipse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73"/>
          <p:cNvGrpSpPr/>
          <p:nvPr/>
        </p:nvGrpSpPr>
        <p:grpSpPr>
          <a:xfrm>
            <a:off x="6813180" y="919728"/>
            <a:ext cx="1195275" cy="2575672"/>
            <a:chOff x="4016189" y="1053353"/>
            <a:chExt cx="1195275" cy="2575672"/>
          </a:xfrm>
        </p:grpSpPr>
        <p:grpSp>
          <p:nvGrpSpPr>
            <p:cNvPr id="4" name="Group 139"/>
            <p:cNvGrpSpPr/>
            <p:nvPr/>
          </p:nvGrpSpPr>
          <p:grpSpPr>
            <a:xfrm>
              <a:off x="4021231" y="1053353"/>
              <a:ext cx="1190233" cy="2575672"/>
              <a:chOff x="4021231" y="1053353"/>
              <a:chExt cx="1190233" cy="2575672"/>
            </a:xfrm>
          </p:grpSpPr>
          <p:grpSp>
            <p:nvGrpSpPr>
              <p:cNvPr id="5" name="Group 108"/>
              <p:cNvGrpSpPr/>
              <p:nvPr/>
            </p:nvGrpSpPr>
            <p:grpSpPr>
              <a:xfrm>
                <a:off x="4023136" y="2771742"/>
                <a:ext cx="1188328" cy="857283"/>
                <a:chOff x="4023136" y="2771742"/>
                <a:chExt cx="1188328" cy="857283"/>
              </a:xfrm>
            </p:grpSpPr>
            <p:cxnSp>
              <p:nvCxnSpPr>
                <p:cNvPr id="108" name="Straight Connector 107"/>
                <p:cNvCxnSpPr/>
                <p:nvPr/>
              </p:nvCxnSpPr>
              <p:spPr bwMode="auto">
                <a:xfrm rot="14400000">
                  <a:off x="4468283" y="2991432"/>
                  <a:ext cx="91440" cy="18288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0" name="Straight Connector 99"/>
                <p:cNvCxnSpPr/>
                <p:nvPr/>
              </p:nvCxnSpPr>
              <p:spPr bwMode="auto">
                <a:xfrm rot="5400000" flipH="1">
                  <a:off x="4813145" y="3014313"/>
                  <a:ext cx="223845" cy="23337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Straight Connector 88"/>
                <p:cNvCxnSpPr/>
                <p:nvPr/>
              </p:nvCxnSpPr>
              <p:spPr bwMode="auto">
                <a:xfrm rot="15180000" flipH="1">
                  <a:off x="4632338" y="2892933"/>
                  <a:ext cx="56829" cy="21910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90" name="Oval 89"/>
                <p:cNvSpPr/>
                <p:nvPr/>
              </p:nvSpPr>
              <p:spPr bwMode="auto">
                <a:xfrm>
                  <a:off x="4438677" y="3138479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 bwMode="auto">
                <a:xfrm>
                  <a:off x="4543473" y="2981307"/>
                  <a:ext cx="45719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 bwMode="auto">
                <a:xfrm>
                  <a:off x="4767302" y="2981292"/>
                  <a:ext cx="45719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4724405" y="2800332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9</a:t>
                  </a:r>
                  <a:endParaRPr lang="en-US" sz="1100" b="1" dirty="0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4448170" y="2771742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5</a:t>
                  </a:r>
                  <a:endParaRPr lang="en-US" sz="1100" b="1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4267227" y="2962260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4</a:t>
                  </a:r>
                  <a:endParaRPr lang="en-US" sz="1100" b="1" dirty="0"/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4023136" y="2805114"/>
                  <a:ext cx="1096552" cy="823911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97" name="Oval 96"/>
                <p:cNvSpPr/>
                <p:nvPr/>
              </p:nvSpPr>
              <p:spPr bwMode="auto">
                <a:xfrm>
                  <a:off x="5019725" y="3228952"/>
                  <a:ext cx="45719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4948250" y="3038466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7</a:t>
                  </a:r>
                  <a:endParaRPr lang="en-US" sz="1100" b="1" dirty="0"/>
                </a:p>
              </p:txBody>
            </p:sp>
          </p:grpSp>
          <p:pic>
            <p:nvPicPr>
              <p:cNvPr id="106" name="Picture 12" descr="C:\Users\eren\Desktop\Put_on_Top_01\000744_rgb.bmp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021231" y="1053353"/>
                <a:ext cx="1108710" cy="886968"/>
              </a:xfrm>
              <a:prstGeom prst="rect">
                <a:avLst/>
              </a:prstGeom>
              <a:noFill/>
            </p:spPr>
          </p:pic>
        </p:grpSp>
        <p:pic>
          <p:nvPicPr>
            <p:cNvPr id="173" name="Picture 14" descr="C:\Users\eren\Desktop\Put_on_Top_01\KeyFrame_000744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16189" y="1940859"/>
              <a:ext cx="1108710" cy="886968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7F720-25A6-4AA1-93F6-BEBF78CAE63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>
            <a:off x="6293484" y="2212038"/>
            <a:ext cx="374869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8033185" y="2238542"/>
            <a:ext cx="374869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4662527" y="2212037"/>
            <a:ext cx="374869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14"/>
          <p:cNvSpPr>
            <a:spLocks noChangeShapeType="1"/>
          </p:cNvSpPr>
          <p:nvPr/>
        </p:nvSpPr>
        <p:spPr bwMode="auto">
          <a:xfrm>
            <a:off x="9653229" y="2225290"/>
            <a:ext cx="374869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82564"/>
            <a:ext cx="8229600" cy="57943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altLang="en-US" sz="2800" dirty="0">
                <a:latin typeface="Arial" charset="0"/>
              </a:rPr>
              <a:t>Algorithm – Semantic Event Chain (SEC)</a:t>
            </a:r>
            <a:endParaRPr lang="en-US" altLang="en-US" sz="2800" dirty="0">
              <a:latin typeface="Arial" charset="0"/>
              <a:ea typeface="+mn-ea"/>
              <a:cs typeface="+mn-cs"/>
            </a:endParaRPr>
          </a:p>
        </p:txBody>
      </p:sp>
      <p:grpSp>
        <p:nvGrpSpPr>
          <p:cNvPr id="6" name="Group 140"/>
          <p:cNvGrpSpPr/>
          <p:nvPr/>
        </p:nvGrpSpPr>
        <p:grpSpPr>
          <a:xfrm>
            <a:off x="5105399" y="896731"/>
            <a:ext cx="1134774" cy="2608194"/>
            <a:chOff x="2133598" y="1030356"/>
            <a:chExt cx="1134774" cy="2608194"/>
          </a:xfrm>
        </p:grpSpPr>
        <p:grpSp>
          <p:nvGrpSpPr>
            <p:cNvPr id="7" name="Group 47"/>
            <p:cNvGrpSpPr/>
            <p:nvPr/>
          </p:nvGrpSpPr>
          <p:grpSpPr>
            <a:xfrm>
              <a:off x="2133598" y="1030356"/>
              <a:ext cx="1113184" cy="1778931"/>
              <a:chOff x="2067338" y="1030356"/>
              <a:chExt cx="1113184" cy="1778931"/>
            </a:xfrm>
          </p:grpSpPr>
          <p:pic>
            <p:nvPicPr>
              <p:cNvPr id="292867" name="Picture 3" descr="C:\Users\eren\Desktop\Put_on_Top_01\000392_rgb.bmp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067338" y="1030356"/>
                <a:ext cx="1113183" cy="890546"/>
              </a:xfrm>
              <a:prstGeom prst="rect">
                <a:avLst/>
              </a:prstGeom>
              <a:noFill/>
            </p:spPr>
          </p:pic>
          <p:pic>
            <p:nvPicPr>
              <p:cNvPr id="292871" name="Picture 7" descr="C:\Users\eren\Desktop\Put_on_Top_01\KeyFrame_000392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067339" y="1918741"/>
                <a:ext cx="1113183" cy="89054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Group 81"/>
            <p:cNvGrpSpPr/>
            <p:nvPr/>
          </p:nvGrpSpPr>
          <p:grpSpPr>
            <a:xfrm>
              <a:off x="2138363" y="2814639"/>
              <a:ext cx="1130009" cy="823911"/>
              <a:chOff x="2138363" y="2814639"/>
              <a:chExt cx="1130009" cy="823911"/>
            </a:xfrm>
          </p:grpSpPr>
          <p:grpSp>
            <p:nvGrpSpPr>
              <p:cNvPr id="9" name="Group 78"/>
              <p:cNvGrpSpPr/>
              <p:nvPr/>
            </p:nvGrpSpPr>
            <p:grpSpPr>
              <a:xfrm>
                <a:off x="2386038" y="2924169"/>
                <a:ext cx="882334" cy="466391"/>
                <a:chOff x="2386038" y="2924169"/>
                <a:chExt cx="882334" cy="466391"/>
              </a:xfrm>
            </p:grpSpPr>
            <p:cxnSp>
              <p:nvCxnSpPr>
                <p:cNvPr id="78" name="Straight Connector 77"/>
                <p:cNvCxnSpPr/>
                <p:nvPr/>
              </p:nvCxnSpPr>
              <p:spPr bwMode="auto">
                <a:xfrm rot="15180000" flipH="1">
                  <a:off x="2998799" y="3035808"/>
                  <a:ext cx="56829" cy="21910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1" name="Oval 70"/>
                <p:cNvSpPr/>
                <p:nvPr/>
              </p:nvSpPr>
              <p:spPr bwMode="auto">
                <a:xfrm>
                  <a:off x="2557488" y="3148004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 bwMode="auto">
                <a:xfrm>
                  <a:off x="2900412" y="3128943"/>
                  <a:ext cx="45719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73" name="Oval 72"/>
                <p:cNvSpPr/>
                <p:nvPr/>
              </p:nvSpPr>
              <p:spPr bwMode="auto">
                <a:xfrm>
                  <a:off x="3095685" y="3124181"/>
                  <a:ext cx="45719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3005158" y="2924169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9</a:t>
                  </a:r>
                  <a:endParaRPr lang="en-US" sz="1100" b="1" dirty="0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2786057" y="3128950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5</a:t>
                  </a:r>
                  <a:endParaRPr lang="en-US" sz="1100" b="1" dirty="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2386038" y="2971785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4</a:t>
                  </a:r>
                  <a:endParaRPr lang="en-US" sz="1100" b="1" dirty="0"/>
                </a:p>
              </p:txBody>
            </p:sp>
          </p:grpSp>
          <p:sp>
            <p:nvSpPr>
              <p:cNvPr id="81" name="Rectangle 80"/>
              <p:cNvSpPr/>
              <p:nvPr/>
            </p:nvSpPr>
            <p:spPr bwMode="auto">
              <a:xfrm>
                <a:off x="2138363" y="2814639"/>
                <a:ext cx="1104900" cy="823911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i="1">
                  <a:latin typeface="Arial" pitchFamily="34" charset="0"/>
                </a:endParaRPr>
              </a:p>
            </p:txBody>
          </p:sp>
        </p:grpSp>
      </p:grpSp>
      <p:grpSp>
        <p:nvGrpSpPr>
          <p:cNvPr id="10" name="Group 141"/>
          <p:cNvGrpSpPr/>
          <p:nvPr/>
        </p:nvGrpSpPr>
        <p:grpSpPr>
          <a:xfrm>
            <a:off x="3464866" y="898521"/>
            <a:ext cx="1201421" cy="2591579"/>
            <a:chOff x="304806" y="1032145"/>
            <a:chExt cx="1201421" cy="2591579"/>
          </a:xfrm>
        </p:grpSpPr>
        <p:grpSp>
          <p:nvGrpSpPr>
            <p:cNvPr id="11" name="Group 46"/>
            <p:cNvGrpSpPr/>
            <p:nvPr/>
          </p:nvGrpSpPr>
          <p:grpSpPr>
            <a:xfrm>
              <a:off x="304806" y="1032145"/>
              <a:ext cx="1108710" cy="1775353"/>
              <a:chOff x="755374" y="1032145"/>
              <a:chExt cx="1108710" cy="1775353"/>
            </a:xfrm>
          </p:grpSpPr>
          <p:pic>
            <p:nvPicPr>
              <p:cNvPr id="291843" name="Picture 3" descr="C:\Users\eren\Desktop\Put_on_Top_01\000280_rgb.bmp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55374" y="1032145"/>
                <a:ext cx="1108710" cy="886968"/>
              </a:xfrm>
              <a:prstGeom prst="rect">
                <a:avLst/>
              </a:prstGeom>
              <a:noFill/>
            </p:spPr>
          </p:pic>
          <p:pic>
            <p:nvPicPr>
              <p:cNvPr id="292870" name="Picture 6" descr="C:\Users\eren\Desktop\Put_on_Top_01\KeyFrame_000280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55374" y="1920530"/>
                <a:ext cx="1108710" cy="886968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Group 83"/>
            <p:cNvGrpSpPr/>
            <p:nvPr/>
          </p:nvGrpSpPr>
          <p:grpSpPr>
            <a:xfrm>
              <a:off x="309429" y="2799813"/>
              <a:ext cx="1196798" cy="823911"/>
              <a:chOff x="309429" y="2799813"/>
              <a:chExt cx="1196798" cy="823911"/>
            </a:xfrm>
          </p:grpSpPr>
          <p:grpSp>
            <p:nvGrpSpPr>
              <p:cNvPr id="13" name="Group 67"/>
              <p:cNvGrpSpPr/>
              <p:nvPr/>
            </p:nvGrpSpPr>
            <p:grpSpPr>
              <a:xfrm>
                <a:off x="557211" y="2843208"/>
                <a:ext cx="949016" cy="537836"/>
                <a:chOff x="557211" y="2843208"/>
                <a:chExt cx="949016" cy="537836"/>
              </a:xfrm>
            </p:grpSpPr>
            <p:sp>
              <p:nvSpPr>
                <p:cNvPr id="57" name="Oval 56"/>
                <p:cNvSpPr/>
                <p:nvPr/>
              </p:nvSpPr>
              <p:spPr bwMode="auto">
                <a:xfrm>
                  <a:off x="728661" y="3138488"/>
                  <a:ext cx="45720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 bwMode="auto">
                <a:xfrm>
                  <a:off x="1071585" y="3119427"/>
                  <a:ext cx="45719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 bwMode="auto">
                <a:xfrm>
                  <a:off x="1328777" y="3038457"/>
                  <a:ext cx="45719" cy="45720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i="1">
                    <a:latin typeface="Arial" pitchFamily="34" charset="0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243013" y="2843208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9</a:t>
                  </a:r>
                  <a:endParaRPr lang="en-US" sz="1100" b="1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957230" y="3119434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5</a:t>
                  </a:r>
                  <a:endParaRPr lang="en-US" sz="1100" b="1" dirty="0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557211" y="2962269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100" b="1" dirty="0"/>
                    <a:t>4</a:t>
                  </a:r>
                  <a:endParaRPr lang="en-US" sz="1100" b="1" dirty="0"/>
                </a:p>
              </p:txBody>
            </p:sp>
          </p:grpSp>
          <p:sp>
            <p:nvSpPr>
              <p:cNvPr id="83" name="Rectangle 82"/>
              <p:cNvSpPr/>
              <p:nvPr/>
            </p:nvSpPr>
            <p:spPr bwMode="auto">
              <a:xfrm>
                <a:off x="309429" y="2799813"/>
                <a:ext cx="1104900" cy="823911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i="1">
                  <a:latin typeface="Arial" pitchFamily="34" charset="0"/>
                </a:endParaRPr>
              </a:p>
            </p:txBody>
          </p:sp>
        </p:grpSp>
      </p:grpSp>
      <p:grpSp>
        <p:nvGrpSpPr>
          <p:cNvPr id="14" name="Group 142"/>
          <p:cNvGrpSpPr/>
          <p:nvPr/>
        </p:nvGrpSpPr>
        <p:grpSpPr>
          <a:xfrm>
            <a:off x="8487421" y="896731"/>
            <a:ext cx="1113182" cy="2593366"/>
            <a:chOff x="5784560" y="1030356"/>
            <a:chExt cx="1113182" cy="2593366"/>
          </a:xfrm>
        </p:grpSpPr>
        <p:pic>
          <p:nvPicPr>
            <p:cNvPr id="292869" name="Picture 5" descr="C:\Users\eren\Desktop\Put_on_Top_01\000995_rgb.bmp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784560" y="1030356"/>
              <a:ext cx="1113182" cy="890546"/>
            </a:xfrm>
            <a:prstGeom prst="rect">
              <a:avLst/>
            </a:prstGeom>
            <a:noFill/>
          </p:spPr>
        </p:pic>
        <p:pic>
          <p:nvPicPr>
            <p:cNvPr id="292873" name="Picture 9" descr="C:\Users\eren\Desktop\Put_on_Top_01\KeyFrame_000995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786796" y="1920530"/>
              <a:ext cx="1108710" cy="886968"/>
            </a:xfrm>
            <a:prstGeom prst="rect">
              <a:avLst/>
            </a:prstGeom>
            <a:noFill/>
          </p:spPr>
        </p:pic>
        <p:cxnSp>
          <p:nvCxnSpPr>
            <p:cNvPr id="111" name="Straight Connector 110"/>
            <p:cNvCxnSpPr/>
            <p:nvPr/>
          </p:nvCxnSpPr>
          <p:spPr bwMode="auto">
            <a:xfrm rot="14400000">
              <a:off x="6230421" y="2996177"/>
              <a:ext cx="91440" cy="18288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4" name="Oval 113"/>
            <p:cNvSpPr/>
            <p:nvPr/>
          </p:nvSpPr>
          <p:spPr bwMode="auto">
            <a:xfrm>
              <a:off x="6200815" y="3143224"/>
              <a:ext cx="45720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6305611" y="2986052"/>
              <a:ext cx="45719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6600885" y="3047956"/>
              <a:ext cx="45719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510358" y="2824129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/>
                <a:t>9</a:t>
              </a:r>
              <a:endParaRPr lang="en-US" sz="1100" b="1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029365" y="2967005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/>
                <a:t>4</a:t>
              </a:r>
              <a:endParaRPr lang="en-US" sz="1100" b="1" dirty="0"/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5785274" y="2799811"/>
              <a:ext cx="1096552" cy="82391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96019" y="2771724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/>
                <a:t>5</a:t>
              </a:r>
              <a:endParaRPr lang="en-US" sz="1100" b="1" dirty="0"/>
            </a:p>
          </p:txBody>
        </p:sp>
      </p:grpSp>
      <p:grpSp>
        <p:nvGrpSpPr>
          <p:cNvPr id="15" name="Group 137"/>
          <p:cNvGrpSpPr/>
          <p:nvPr/>
        </p:nvGrpSpPr>
        <p:grpSpPr>
          <a:xfrm>
            <a:off x="10112260" y="898520"/>
            <a:ext cx="1108710" cy="2596880"/>
            <a:chOff x="7516975" y="1032145"/>
            <a:chExt cx="1108710" cy="2596880"/>
          </a:xfrm>
        </p:grpSpPr>
        <p:pic>
          <p:nvPicPr>
            <p:cNvPr id="292866" name="Picture 2" descr="C:\Users\eren\Desktop\Put_on_Top_01\001167_rgb.bmp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16975" y="1032145"/>
              <a:ext cx="1108710" cy="886968"/>
            </a:xfrm>
            <a:prstGeom prst="rect">
              <a:avLst/>
            </a:prstGeom>
            <a:noFill/>
          </p:spPr>
        </p:pic>
        <p:cxnSp>
          <p:nvCxnSpPr>
            <p:cNvPr id="124" name="Straight Connector 123"/>
            <p:cNvCxnSpPr/>
            <p:nvPr/>
          </p:nvCxnSpPr>
          <p:spPr bwMode="auto">
            <a:xfrm rot="14400000">
              <a:off x="7963958" y="2991432"/>
              <a:ext cx="91440" cy="18288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7" name="Oval 126"/>
            <p:cNvSpPr/>
            <p:nvPr/>
          </p:nvSpPr>
          <p:spPr bwMode="auto">
            <a:xfrm>
              <a:off x="7934352" y="3138479"/>
              <a:ext cx="45720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8039148" y="2981307"/>
              <a:ext cx="45719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939082" y="2762216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/>
                <a:t>5</a:t>
              </a:r>
              <a:endParaRPr lang="en-US" sz="11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62902" y="2962260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/>
                <a:t>4</a:t>
              </a:r>
              <a:endParaRPr lang="en-US" sz="1100" b="1" dirty="0"/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7518811" y="2805114"/>
              <a:ext cx="1096552" cy="82391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i="1">
                <a:latin typeface="Arial" pitchFamily="34" charset="0"/>
              </a:endParaRPr>
            </a:p>
          </p:txBody>
        </p:sp>
        <p:pic>
          <p:nvPicPr>
            <p:cNvPr id="292877" name="Picture 13" descr="C:\Users\eren\Desktop\Put_on_Top_01\Graph_001167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7516975" y="1919287"/>
              <a:ext cx="1108710" cy="886968"/>
            </a:xfrm>
            <a:prstGeom prst="rect">
              <a:avLst/>
            </a:prstGeom>
            <a:noFill/>
          </p:spPr>
        </p:pic>
      </p:grpSp>
      <p:sp>
        <p:nvSpPr>
          <p:cNvPr id="113" name="Text Box 16"/>
          <p:cNvSpPr txBox="1">
            <a:spLocks noChangeArrowheads="1"/>
          </p:cNvSpPr>
          <p:nvPr/>
        </p:nvSpPr>
        <p:spPr bwMode="auto">
          <a:xfrm>
            <a:off x="3877239" y="3766017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N</a:t>
            </a:r>
          </a:p>
        </p:txBody>
      </p:sp>
      <p:sp>
        <p:nvSpPr>
          <p:cNvPr id="118" name="Text Box 17"/>
          <p:cNvSpPr txBox="1">
            <a:spLocks noChangeArrowheads="1"/>
          </p:cNvSpPr>
          <p:nvPr/>
        </p:nvSpPr>
        <p:spPr bwMode="auto">
          <a:xfrm>
            <a:off x="5508814" y="414701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21" name="Text Box 18"/>
          <p:cNvSpPr txBox="1">
            <a:spLocks noChangeArrowheads="1"/>
          </p:cNvSpPr>
          <p:nvPr/>
        </p:nvSpPr>
        <p:spPr bwMode="auto">
          <a:xfrm>
            <a:off x="8897471" y="4147017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22" name="Text Box 19"/>
          <p:cNvSpPr txBox="1">
            <a:spLocks noChangeArrowheads="1"/>
          </p:cNvSpPr>
          <p:nvPr/>
        </p:nvSpPr>
        <p:spPr bwMode="auto">
          <a:xfrm>
            <a:off x="3877239" y="4541464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N</a:t>
            </a:r>
          </a:p>
        </p:txBody>
      </p:sp>
      <p:sp>
        <p:nvSpPr>
          <p:cNvPr id="123" name="Text Box 20"/>
          <p:cNvSpPr txBox="1">
            <a:spLocks noChangeArrowheads="1"/>
          </p:cNvSpPr>
          <p:nvPr/>
        </p:nvSpPr>
        <p:spPr bwMode="auto">
          <a:xfrm>
            <a:off x="5416740" y="4509714"/>
            <a:ext cx="701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 N</a:t>
            </a:r>
          </a:p>
        </p:txBody>
      </p:sp>
      <p:sp>
        <p:nvSpPr>
          <p:cNvPr id="125" name="Text Box 21"/>
          <p:cNvSpPr txBox="1">
            <a:spLocks noChangeArrowheads="1"/>
          </p:cNvSpPr>
          <p:nvPr/>
        </p:nvSpPr>
        <p:spPr bwMode="auto">
          <a:xfrm>
            <a:off x="5508814" y="3766017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N</a:t>
            </a:r>
          </a:p>
        </p:txBody>
      </p:sp>
      <p:sp>
        <p:nvSpPr>
          <p:cNvPr id="126" name="Text Box 22"/>
          <p:cNvSpPr txBox="1">
            <a:spLocks noChangeArrowheads="1"/>
          </p:cNvSpPr>
          <p:nvPr/>
        </p:nvSpPr>
        <p:spPr bwMode="auto">
          <a:xfrm>
            <a:off x="7234519" y="376601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T</a:t>
            </a:r>
          </a:p>
        </p:txBody>
      </p:sp>
      <p:sp>
        <p:nvSpPr>
          <p:cNvPr id="129" name="Text Box 23"/>
          <p:cNvSpPr txBox="1">
            <a:spLocks noChangeArrowheads="1"/>
          </p:cNvSpPr>
          <p:nvPr/>
        </p:nvSpPr>
        <p:spPr bwMode="auto">
          <a:xfrm>
            <a:off x="8897471" y="376601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T</a:t>
            </a:r>
          </a:p>
        </p:txBody>
      </p:sp>
      <p:sp>
        <p:nvSpPr>
          <p:cNvPr id="130" name="Text Box 24"/>
          <p:cNvSpPr txBox="1">
            <a:spLocks noChangeArrowheads="1"/>
          </p:cNvSpPr>
          <p:nvPr/>
        </p:nvSpPr>
        <p:spPr bwMode="auto">
          <a:xfrm>
            <a:off x="10546976" y="376601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T</a:t>
            </a:r>
          </a:p>
        </p:txBody>
      </p:sp>
      <p:sp>
        <p:nvSpPr>
          <p:cNvPr id="134" name="Text Box 25"/>
          <p:cNvSpPr txBox="1">
            <a:spLocks noChangeArrowheads="1"/>
          </p:cNvSpPr>
          <p:nvPr/>
        </p:nvSpPr>
        <p:spPr bwMode="auto">
          <a:xfrm>
            <a:off x="3877239" y="414701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35" name="Text Box 26"/>
          <p:cNvSpPr txBox="1">
            <a:spLocks noChangeArrowheads="1"/>
          </p:cNvSpPr>
          <p:nvPr/>
        </p:nvSpPr>
        <p:spPr bwMode="auto">
          <a:xfrm>
            <a:off x="7234520" y="4147018"/>
            <a:ext cx="2444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N</a:t>
            </a:r>
          </a:p>
        </p:txBody>
      </p:sp>
      <p:sp>
        <p:nvSpPr>
          <p:cNvPr id="137" name="Text Box 27"/>
          <p:cNvSpPr txBox="1">
            <a:spLocks noChangeArrowheads="1"/>
          </p:cNvSpPr>
          <p:nvPr/>
        </p:nvSpPr>
        <p:spPr bwMode="auto">
          <a:xfrm>
            <a:off x="10546977" y="4147017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38" name="Text Box 28"/>
          <p:cNvSpPr txBox="1">
            <a:spLocks noChangeArrowheads="1"/>
          </p:cNvSpPr>
          <p:nvPr/>
        </p:nvSpPr>
        <p:spPr bwMode="auto">
          <a:xfrm>
            <a:off x="7234520" y="4541464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N</a:t>
            </a:r>
          </a:p>
        </p:txBody>
      </p:sp>
      <p:sp>
        <p:nvSpPr>
          <p:cNvPr id="139" name="Text Box 29"/>
          <p:cNvSpPr txBox="1">
            <a:spLocks noChangeArrowheads="1"/>
          </p:cNvSpPr>
          <p:nvPr/>
        </p:nvSpPr>
        <p:spPr bwMode="auto">
          <a:xfrm>
            <a:off x="10546977" y="4541464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40" name="Text Box 30"/>
          <p:cNvSpPr txBox="1">
            <a:spLocks noChangeArrowheads="1"/>
          </p:cNvSpPr>
          <p:nvPr/>
        </p:nvSpPr>
        <p:spPr bwMode="auto">
          <a:xfrm>
            <a:off x="8897472" y="4541464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N</a:t>
            </a:r>
          </a:p>
        </p:txBody>
      </p:sp>
      <p:sp>
        <p:nvSpPr>
          <p:cNvPr id="141" name="Text Box 31"/>
          <p:cNvSpPr txBox="1">
            <a:spLocks noChangeArrowheads="1"/>
          </p:cNvSpPr>
          <p:nvPr/>
        </p:nvSpPr>
        <p:spPr bwMode="auto">
          <a:xfrm>
            <a:off x="3877239" y="4922464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42" name="Text Box 32"/>
          <p:cNvSpPr txBox="1">
            <a:spLocks noChangeArrowheads="1"/>
          </p:cNvSpPr>
          <p:nvPr/>
        </p:nvSpPr>
        <p:spPr bwMode="auto">
          <a:xfrm>
            <a:off x="5508814" y="4922464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43" name="Text Box 33"/>
          <p:cNvSpPr txBox="1">
            <a:spLocks noChangeArrowheads="1"/>
          </p:cNvSpPr>
          <p:nvPr/>
        </p:nvSpPr>
        <p:spPr bwMode="auto">
          <a:xfrm>
            <a:off x="7234520" y="4922464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N</a:t>
            </a:r>
          </a:p>
        </p:txBody>
      </p:sp>
      <p:sp>
        <p:nvSpPr>
          <p:cNvPr id="144" name="Text Box 34"/>
          <p:cNvSpPr txBox="1">
            <a:spLocks noChangeArrowheads="1"/>
          </p:cNvSpPr>
          <p:nvPr/>
        </p:nvSpPr>
        <p:spPr bwMode="auto">
          <a:xfrm>
            <a:off x="8881597" y="4922464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47" name="Text Box 35"/>
          <p:cNvSpPr txBox="1">
            <a:spLocks noChangeArrowheads="1"/>
          </p:cNvSpPr>
          <p:nvPr/>
        </p:nvSpPr>
        <p:spPr bwMode="auto">
          <a:xfrm>
            <a:off x="10546977" y="4922464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51" name="Text Box 36"/>
          <p:cNvSpPr txBox="1">
            <a:spLocks noChangeArrowheads="1"/>
          </p:cNvSpPr>
          <p:nvPr/>
        </p:nvSpPr>
        <p:spPr bwMode="auto">
          <a:xfrm>
            <a:off x="3877240" y="5290017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N</a:t>
            </a:r>
          </a:p>
        </p:txBody>
      </p:sp>
      <p:sp>
        <p:nvSpPr>
          <p:cNvPr id="153" name="Text Box 37"/>
          <p:cNvSpPr txBox="1">
            <a:spLocks noChangeArrowheads="1"/>
          </p:cNvSpPr>
          <p:nvPr/>
        </p:nvSpPr>
        <p:spPr bwMode="auto">
          <a:xfrm>
            <a:off x="5508815" y="5290017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T</a:t>
            </a:r>
          </a:p>
        </p:txBody>
      </p:sp>
      <p:sp>
        <p:nvSpPr>
          <p:cNvPr id="154" name="Text Box 38"/>
          <p:cNvSpPr txBox="1">
            <a:spLocks noChangeArrowheads="1"/>
          </p:cNvSpPr>
          <p:nvPr/>
        </p:nvSpPr>
        <p:spPr bwMode="auto">
          <a:xfrm>
            <a:off x="7234520" y="5290017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T</a:t>
            </a:r>
          </a:p>
        </p:txBody>
      </p:sp>
      <p:sp>
        <p:nvSpPr>
          <p:cNvPr id="155" name="Text Box 39"/>
          <p:cNvSpPr txBox="1">
            <a:spLocks noChangeArrowheads="1"/>
          </p:cNvSpPr>
          <p:nvPr/>
        </p:nvSpPr>
        <p:spPr bwMode="auto">
          <a:xfrm>
            <a:off x="8897472" y="5290017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N</a:t>
            </a:r>
          </a:p>
        </p:txBody>
      </p:sp>
      <p:sp>
        <p:nvSpPr>
          <p:cNvPr id="156" name="Text Box 40"/>
          <p:cNvSpPr txBox="1">
            <a:spLocks noChangeArrowheads="1"/>
          </p:cNvSpPr>
          <p:nvPr/>
        </p:nvSpPr>
        <p:spPr bwMode="auto">
          <a:xfrm>
            <a:off x="10546977" y="5290017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57" name="AutoShape 41"/>
          <p:cNvSpPr>
            <a:spLocks/>
          </p:cNvSpPr>
          <p:nvPr/>
        </p:nvSpPr>
        <p:spPr bwMode="auto">
          <a:xfrm>
            <a:off x="11004176" y="3671888"/>
            <a:ext cx="174810" cy="2312899"/>
          </a:xfrm>
          <a:prstGeom prst="rightBracket">
            <a:avLst>
              <a:gd name="adj" fmla="val 10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58" name="AutoShape 44"/>
          <p:cNvSpPr>
            <a:spLocks/>
          </p:cNvSpPr>
          <p:nvPr/>
        </p:nvSpPr>
        <p:spPr bwMode="auto">
          <a:xfrm>
            <a:off x="3496239" y="3671888"/>
            <a:ext cx="174810" cy="2312899"/>
          </a:xfrm>
          <a:prstGeom prst="leftBracket">
            <a:avLst>
              <a:gd name="adj" fmla="val 10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en-US" sz="1800"/>
          </a:p>
        </p:txBody>
      </p:sp>
      <p:sp>
        <p:nvSpPr>
          <p:cNvPr id="159" name="Text Box 45"/>
          <p:cNvSpPr txBox="1">
            <a:spLocks noChangeArrowheads="1"/>
          </p:cNvSpPr>
          <p:nvPr/>
        </p:nvSpPr>
        <p:spPr bwMode="auto">
          <a:xfrm>
            <a:off x="3039039" y="3990976"/>
            <a:ext cx="53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2000" dirty="0"/>
              <a:t>ρ</a:t>
            </a:r>
            <a:r>
              <a:rPr lang="de-DE" altLang="en-US" sz="2000" dirty="0"/>
              <a:t> </a:t>
            </a:r>
            <a:r>
              <a:rPr lang="en-US" altLang="en-US" sz="800" b="1" dirty="0"/>
              <a:t>4,7</a:t>
            </a:r>
          </a:p>
        </p:txBody>
      </p:sp>
      <p:sp>
        <p:nvSpPr>
          <p:cNvPr id="160" name="Text Box 46"/>
          <p:cNvSpPr txBox="1">
            <a:spLocks noChangeArrowheads="1"/>
          </p:cNvSpPr>
          <p:nvPr/>
        </p:nvSpPr>
        <p:spPr bwMode="auto">
          <a:xfrm>
            <a:off x="3039039" y="3595688"/>
            <a:ext cx="53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2000" dirty="0"/>
              <a:t>ρ</a:t>
            </a:r>
            <a:r>
              <a:rPr lang="de-DE" altLang="en-US" sz="2000" dirty="0"/>
              <a:t> </a:t>
            </a:r>
            <a:r>
              <a:rPr lang="en-US" altLang="en-US" sz="800" b="1" dirty="0"/>
              <a:t>4,5</a:t>
            </a:r>
          </a:p>
        </p:txBody>
      </p:sp>
      <p:sp>
        <p:nvSpPr>
          <p:cNvPr id="161" name="Text Box 47"/>
          <p:cNvSpPr txBox="1">
            <a:spLocks noChangeArrowheads="1"/>
          </p:cNvSpPr>
          <p:nvPr/>
        </p:nvSpPr>
        <p:spPr bwMode="auto">
          <a:xfrm>
            <a:off x="3039039" y="4371976"/>
            <a:ext cx="53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2000" dirty="0"/>
              <a:t>ρ</a:t>
            </a:r>
            <a:r>
              <a:rPr lang="de-DE" altLang="en-US" sz="2000" dirty="0"/>
              <a:t> </a:t>
            </a:r>
            <a:r>
              <a:rPr lang="en-US" altLang="en-US" sz="800" b="1" dirty="0"/>
              <a:t>4,9</a:t>
            </a:r>
          </a:p>
        </p:txBody>
      </p:sp>
      <p:sp>
        <p:nvSpPr>
          <p:cNvPr id="171" name="Text Box 48"/>
          <p:cNvSpPr txBox="1">
            <a:spLocks noChangeArrowheads="1"/>
          </p:cNvSpPr>
          <p:nvPr/>
        </p:nvSpPr>
        <p:spPr bwMode="auto">
          <a:xfrm>
            <a:off x="3039039" y="4738688"/>
            <a:ext cx="53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2000" dirty="0"/>
              <a:t>ρ</a:t>
            </a:r>
            <a:r>
              <a:rPr lang="de-DE" altLang="en-US" sz="2000" dirty="0"/>
              <a:t> </a:t>
            </a:r>
            <a:r>
              <a:rPr lang="en-US" altLang="en-US" sz="800" b="1" dirty="0"/>
              <a:t>5,7</a:t>
            </a:r>
          </a:p>
        </p:txBody>
      </p:sp>
      <p:sp>
        <p:nvSpPr>
          <p:cNvPr id="172" name="Text Box 49"/>
          <p:cNvSpPr txBox="1">
            <a:spLocks noChangeArrowheads="1"/>
          </p:cNvSpPr>
          <p:nvPr/>
        </p:nvSpPr>
        <p:spPr bwMode="auto">
          <a:xfrm>
            <a:off x="3039039" y="5133976"/>
            <a:ext cx="53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2000" dirty="0"/>
              <a:t>ρ</a:t>
            </a:r>
            <a:r>
              <a:rPr lang="de-DE" altLang="en-US" sz="2000" dirty="0"/>
              <a:t> </a:t>
            </a:r>
            <a:r>
              <a:rPr lang="en-US" altLang="en-US" sz="800" b="1" dirty="0"/>
              <a:t>5,9</a:t>
            </a:r>
          </a:p>
        </p:txBody>
      </p:sp>
      <p:sp>
        <p:nvSpPr>
          <p:cNvPr id="174" name="Text Box 36"/>
          <p:cNvSpPr txBox="1">
            <a:spLocks noChangeArrowheads="1"/>
          </p:cNvSpPr>
          <p:nvPr/>
        </p:nvSpPr>
        <p:spPr bwMode="auto">
          <a:xfrm>
            <a:off x="3881723" y="5644122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76" name="Text Box 37"/>
          <p:cNvSpPr txBox="1">
            <a:spLocks noChangeArrowheads="1"/>
          </p:cNvSpPr>
          <p:nvPr/>
        </p:nvSpPr>
        <p:spPr bwMode="auto">
          <a:xfrm>
            <a:off x="5513298" y="5644122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77" name="Text Box 38"/>
          <p:cNvSpPr txBox="1">
            <a:spLocks noChangeArrowheads="1"/>
          </p:cNvSpPr>
          <p:nvPr/>
        </p:nvSpPr>
        <p:spPr bwMode="auto">
          <a:xfrm>
            <a:off x="7239003" y="5644122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T</a:t>
            </a:r>
          </a:p>
        </p:txBody>
      </p:sp>
      <p:sp>
        <p:nvSpPr>
          <p:cNvPr id="178" name="Text Box 39"/>
          <p:cNvSpPr txBox="1">
            <a:spLocks noChangeArrowheads="1"/>
          </p:cNvSpPr>
          <p:nvPr/>
        </p:nvSpPr>
        <p:spPr bwMode="auto">
          <a:xfrm>
            <a:off x="8901955" y="5644122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79" name="Text Box 40"/>
          <p:cNvSpPr txBox="1">
            <a:spLocks noChangeArrowheads="1"/>
          </p:cNvSpPr>
          <p:nvPr/>
        </p:nvSpPr>
        <p:spPr bwMode="auto">
          <a:xfrm>
            <a:off x="10551460" y="5644122"/>
            <a:ext cx="24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400" dirty="0"/>
              <a:t>A</a:t>
            </a:r>
          </a:p>
        </p:txBody>
      </p:sp>
      <p:sp>
        <p:nvSpPr>
          <p:cNvPr id="180" name="Text Box 49"/>
          <p:cNvSpPr txBox="1">
            <a:spLocks noChangeArrowheads="1"/>
          </p:cNvSpPr>
          <p:nvPr/>
        </p:nvSpPr>
        <p:spPr bwMode="auto">
          <a:xfrm>
            <a:off x="3043522" y="5501528"/>
            <a:ext cx="53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2000" dirty="0"/>
              <a:t>ρ</a:t>
            </a:r>
            <a:r>
              <a:rPr lang="de-DE" altLang="en-US" sz="2000" dirty="0"/>
              <a:t> </a:t>
            </a:r>
            <a:r>
              <a:rPr lang="en-US" altLang="en-US" sz="800" b="1" dirty="0"/>
              <a:t>7,9</a:t>
            </a:r>
          </a:p>
        </p:txBody>
      </p:sp>
      <p:grpSp>
        <p:nvGrpSpPr>
          <p:cNvPr id="181" name="Group 69"/>
          <p:cNvGrpSpPr>
            <a:grpSpLocks/>
          </p:cNvGrpSpPr>
          <p:nvPr/>
        </p:nvGrpSpPr>
        <p:grpSpPr bwMode="auto">
          <a:xfrm>
            <a:off x="3357286" y="5971338"/>
            <a:ext cx="7996514" cy="886662"/>
            <a:chOff x="990600" y="4876799"/>
            <a:chExt cx="7996514" cy="1115397"/>
          </a:xfrm>
        </p:grpSpPr>
        <p:sp>
          <p:nvSpPr>
            <p:cNvPr id="182" name="TextBox 55"/>
            <p:cNvSpPr txBox="1">
              <a:spLocks noChangeArrowheads="1"/>
            </p:cNvSpPr>
            <p:nvPr/>
          </p:nvSpPr>
          <p:spPr bwMode="auto">
            <a:xfrm>
              <a:off x="990600" y="5334000"/>
              <a:ext cx="1327608" cy="658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b="1"/>
                <a:t>1.time chunk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400" b="1"/>
            </a:p>
          </p:txBody>
        </p:sp>
        <p:sp>
          <p:nvSpPr>
            <p:cNvPr id="183" name="TextBox 56"/>
            <p:cNvSpPr txBox="1">
              <a:spLocks noChangeArrowheads="1"/>
            </p:cNvSpPr>
            <p:nvPr/>
          </p:nvSpPr>
          <p:spPr bwMode="auto">
            <a:xfrm>
              <a:off x="2693450" y="5333999"/>
              <a:ext cx="1277914" cy="38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b="1" dirty="0"/>
                <a:t>2.time chunk</a:t>
              </a:r>
              <a:endParaRPr lang="en-US" altLang="en-US" sz="1400" b="1" dirty="0"/>
            </a:p>
          </p:txBody>
        </p:sp>
        <p:sp>
          <p:nvSpPr>
            <p:cNvPr id="184" name="TextBox 57"/>
            <p:cNvSpPr txBox="1">
              <a:spLocks noChangeArrowheads="1"/>
            </p:cNvSpPr>
            <p:nvPr/>
          </p:nvSpPr>
          <p:spPr bwMode="auto">
            <a:xfrm>
              <a:off x="4392704" y="5333999"/>
              <a:ext cx="1277914" cy="38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b="1"/>
                <a:t>3.time chunk</a:t>
              </a:r>
              <a:endParaRPr lang="en-US" altLang="en-US" sz="1400" b="1" dirty="0"/>
            </a:p>
          </p:txBody>
        </p:sp>
        <p:sp>
          <p:nvSpPr>
            <p:cNvPr id="185" name="TextBox 58"/>
            <p:cNvSpPr txBox="1">
              <a:spLocks noChangeArrowheads="1"/>
            </p:cNvSpPr>
            <p:nvPr/>
          </p:nvSpPr>
          <p:spPr bwMode="auto">
            <a:xfrm>
              <a:off x="6055656" y="5333999"/>
              <a:ext cx="1277914" cy="38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b="1" dirty="0"/>
                <a:t>4.time chunk</a:t>
              </a:r>
              <a:endParaRPr lang="en-US" altLang="en-US" sz="1400" b="1" dirty="0"/>
            </a:p>
          </p:txBody>
        </p:sp>
        <p:sp>
          <p:nvSpPr>
            <p:cNvPr id="186" name="TextBox 59"/>
            <p:cNvSpPr txBox="1">
              <a:spLocks noChangeArrowheads="1"/>
            </p:cNvSpPr>
            <p:nvPr/>
          </p:nvSpPr>
          <p:spPr bwMode="auto">
            <a:xfrm>
              <a:off x="7709200" y="5333999"/>
              <a:ext cx="1277914" cy="38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b="1" dirty="0"/>
                <a:t>5.time chunk</a:t>
              </a:r>
              <a:endParaRPr lang="en-US" altLang="en-US" sz="1400" b="1" dirty="0"/>
            </a:p>
          </p:txBody>
        </p:sp>
        <p:cxnSp>
          <p:nvCxnSpPr>
            <p:cNvPr id="187" name="Straight Arrow Connector 63"/>
            <p:cNvCxnSpPr>
              <a:cxnSpLocks noChangeShapeType="1"/>
            </p:cNvCxnSpPr>
            <p:nvPr/>
          </p:nvCxnSpPr>
          <p:spPr bwMode="auto">
            <a:xfrm rot="5400000">
              <a:off x="1472453" y="5067299"/>
              <a:ext cx="381000" cy="1588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Straight Arrow Connector 65"/>
            <p:cNvCxnSpPr>
              <a:cxnSpLocks noChangeShapeType="1"/>
            </p:cNvCxnSpPr>
            <p:nvPr/>
          </p:nvCxnSpPr>
          <p:spPr bwMode="auto">
            <a:xfrm rot="5400000">
              <a:off x="3103234" y="5066505"/>
              <a:ext cx="381000" cy="1588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Straight Arrow Connector 66"/>
            <p:cNvCxnSpPr>
              <a:cxnSpLocks noChangeShapeType="1"/>
            </p:cNvCxnSpPr>
            <p:nvPr/>
          </p:nvCxnSpPr>
          <p:spPr bwMode="auto">
            <a:xfrm rot="5400000">
              <a:off x="4828939" y="5066505"/>
              <a:ext cx="381000" cy="1588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Straight Arrow Connector 67"/>
            <p:cNvCxnSpPr>
              <a:cxnSpLocks noChangeShapeType="1"/>
            </p:cNvCxnSpPr>
            <p:nvPr/>
          </p:nvCxnSpPr>
          <p:spPr bwMode="auto">
            <a:xfrm rot="5400000">
              <a:off x="6491891" y="5066505"/>
              <a:ext cx="381000" cy="1588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Arrow Connector 68"/>
            <p:cNvCxnSpPr>
              <a:cxnSpLocks noChangeShapeType="1"/>
            </p:cNvCxnSpPr>
            <p:nvPr/>
          </p:nvCxnSpPr>
          <p:spPr bwMode="auto">
            <a:xfrm rot="5400000">
              <a:off x="8142984" y="5066505"/>
              <a:ext cx="381000" cy="1588"/>
            </a:xfrm>
            <a:prstGeom prst="straightConnector1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45" name="Putting_01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32613" y="1022419"/>
            <a:ext cx="2143374" cy="34293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9889528"/>
      </p:ext>
    </p:extLst>
  </p:cSld>
  <p:clrMapOvr>
    <a:masterClrMapping/>
  </p:clrMapOvr>
  <p:transition advTm="729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843075" y="277684"/>
            <a:ext cx="8441149" cy="4749800"/>
            <a:chOff x="1765299" y="-11668"/>
            <a:chExt cx="8441149" cy="4749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99" y="-11668"/>
              <a:ext cx="8441149" cy="47498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765299" y="4152900"/>
              <a:ext cx="800101" cy="585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397000" y="393700"/>
            <a:ext cx="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8860" y="4384850"/>
            <a:ext cx="1058636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7-Word </a:t>
            </a:r>
            <a:r>
              <a:rPr lang="de-DE" sz="2400" b="1" dirty="0" err="1" smtClean="0"/>
              <a:t>Window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sugar</a:t>
            </a:r>
            <a:r>
              <a:rPr lang="en-US" sz="2000" dirty="0"/>
              <a:t>, a sliced lemon, a tablespoonful of </a:t>
            </a:r>
            <a:r>
              <a:rPr lang="en-US" sz="2000" b="1" dirty="0">
                <a:solidFill>
                  <a:srgbClr val="FF0000"/>
                </a:solidFill>
              </a:rPr>
              <a:t>apricot</a:t>
            </a:r>
            <a:r>
              <a:rPr lang="en-US" sz="2000" dirty="0"/>
              <a:t> preserve or jam, a </a:t>
            </a:r>
            <a:r>
              <a:rPr lang="en-US" sz="2000" b="1" dirty="0"/>
              <a:t>pinch</a:t>
            </a:r>
            <a:r>
              <a:rPr lang="en-US" sz="2000" dirty="0"/>
              <a:t> each of,</a:t>
            </a:r>
          </a:p>
          <a:p>
            <a:pPr algn="ctr"/>
            <a:r>
              <a:rPr lang="en-US" sz="2000" dirty="0"/>
              <a:t>their enjoyment. Cautiously she sampled her first </a:t>
            </a:r>
            <a:r>
              <a:rPr lang="en-US" sz="2000" b="1" dirty="0">
                <a:solidFill>
                  <a:srgbClr val="FF0000"/>
                </a:solidFill>
              </a:rPr>
              <a:t>pineapple</a:t>
            </a:r>
            <a:r>
              <a:rPr lang="en-US" sz="2000" dirty="0"/>
              <a:t> </a:t>
            </a:r>
            <a:r>
              <a:rPr lang="en-US" sz="2000" dirty="0" smtClean="0"/>
              <a:t>which tasted sweet like </a:t>
            </a:r>
            <a:r>
              <a:rPr lang="en-US" sz="2000" b="1" dirty="0" smtClean="0"/>
              <a:t>sugar</a:t>
            </a:r>
            <a:r>
              <a:rPr lang="en-US" sz="2000" dirty="0" smtClean="0"/>
              <a:t> and then</a:t>
            </a:r>
            <a:endParaRPr lang="en-US" sz="2000" dirty="0"/>
          </a:p>
          <a:p>
            <a:pPr algn="ctr"/>
            <a:r>
              <a:rPr lang="en-US" sz="2000" dirty="0"/>
              <a:t>well suited to programming on the </a:t>
            </a:r>
            <a:r>
              <a:rPr lang="en-US" sz="2000" b="1" dirty="0"/>
              <a:t>digital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computer</a:t>
            </a:r>
            <a:r>
              <a:rPr lang="en-US" sz="2000" dirty="0"/>
              <a:t>. In finding the optimal R-stage </a:t>
            </a:r>
            <a:r>
              <a:rPr lang="en-US" sz="2000" dirty="0" smtClean="0"/>
              <a:t>policy </a:t>
            </a:r>
            <a:r>
              <a:rPr lang="en-US" sz="2000" dirty="0"/>
              <a:t>from</a:t>
            </a:r>
          </a:p>
          <a:p>
            <a:pPr algn="ctr"/>
            <a:r>
              <a:rPr lang="en-US" sz="2000" dirty="0"/>
              <a:t>for the purpose of gathering </a:t>
            </a:r>
            <a:r>
              <a:rPr lang="en-US" sz="2000" b="1" dirty="0"/>
              <a:t>data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FF0000"/>
                </a:solidFill>
              </a:rPr>
              <a:t>information</a:t>
            </a:r>
            <a:r>
              <a:rPr lang="en-US" sz="2000" dirty="0"/>
              <a:t> necessary for the study authorized in the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0338" y="6161505"/>
            <a:ext cx="666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“You shall know a word by the company it keeps</a:t>
            </a:r>
            <a:r>
              <a:rPr lang="en-US" b="1" i="1" dirty="0" smtClean="0">
                <a:solidFill>
                  <a:srgbClr val="FF0000"/>
                </a:solidFill>
              </a:rPr>
              <a:t>!”  Firth </a:t>
            </a:r>
            <a:r>
              <a:rPr lang="en-US" b="1" i="1" dirty="0">
                <a:solidFill>
                  <a:srgbClr val="FF0000"/>
                </a:solidFill>
              </a:rPr>
              <a:t>(1957)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96" y="6483578"/>
            <a:ext cx="12299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Firth, J. R. (1957). A synopsis of linguistic theory </a:t>
            </a:r>
            <a:r>
              <a:rPr lang="en-US" sz="1200" dirty="0" smtClean="0"/>
              <a:t>1930–1955</a:t>
            </a:r>
            <a:r>
              <a:rPr lang="en-US" sz="1200" dirty="0"/>
              <a:t>. In Studies in Linguistic Analysis. Philological Society</a:t>
            </a:r>
            <a:r>
              <a:rPr lang="en-US" sz="1200" dirty="0" smtClean="0"/>
              <a:t>. Reprinted </a:t>
            </a:r>
            <a:r>
              <a:rPr lang="en-US" sz="1200" dirty="0"/>
              <a:t>in Palmer, F. (ed.) 1968. Selected Papers </a:t>
            </a:r>
            <a:r>
              <a:rPr lang="en-US" sz="1200" dirty="0" smtClean="0"/>
              <a:t>of J</a:t>
            </a:r>
            <a:r>
              <a:rPr lang="en-US" sz="1200" dirty="0"/>
              <a:t>. R. Firth. Longman, Harlow.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04300" y="3546928"/>
            <a:ext cx="1371600" cy="1296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91198" y="0"/>
            <a:ext cx="6756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800" b="1"/>
            </a:lvl1pPr>
          </a:lstStyle>
          <a:p>
            <a:r>
              <a:rPr lang="de-DE" dirty="0" err="1"/>
              <a:t>Where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steal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1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882" r="36804" b="45748"/>
          <a:stretch/>
        </p:blipFill>
        <p:spPr>
          <a:xfrm>
            <a:off x="1710505" y="1142162"/>
            <a:ext cx="2080243" cy="1489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28451" r="74030" b="9347"/>
          <a:stretch/>
        </p:blipFill>
        <p:spPr>
          <a:xfrm>
            <a:off x="222794" y="1912692"/>
            <a:ext cx="1487711" cy="1708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7684" t="52848" r="36877"/>
          <a:stretch/>
        </p:blipFill>
        <p:spPr>
          <a:xfrm>
            <a:off x="1760631" y="2631855"/>
            <a:ext cx="2030117" cy="1294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63753"/>
          <a:stretch/>
        </p:blipFill>
        <p:spPr>
          <a:xfrm>
            <a:off x="3790749" y="1142162"/>
            <a:ext cx="2076373" cy="2784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1903"/>
          <a:stretch/>
        </p:blipFill>
        <p:spPr>
          <a:xfrm>
            <a:off x="285450" y="3836699"/>
            <a:ext cx="5581672" cy="280191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5068" y="2384858"/>
            <a:ext cx="391886" cy="391886"/>
          </a:xfrm>
          <a:prstGeom prst="ellipse">
            <a:avLst/>
          </a:prstGeom>
          <a:solidFill>
            <a:srgbClr val="FF31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979091" y="2345477"/>
            <a:ext cx="305574" cy="286378"/>
          </a:xfrm>
          <a:prstGeom prst="ellipse">
            <a:avLst/>
          </a:prstGeom>
          <a:solidFill>
            <a:srgbClr val="FF31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7342303" y="3978207"/>
            <a:ext cx="3622036" cy="2769233"/>
            <a:chOff x="6928746" y="1526690"/>
            <a:chExt cx="3622036" cy="2769233"/>
          </a:xfrm>
        </p:grpSpPr>
        <p:sp>
          <p:nvSpPr>
            <p:cNvPr id="101" name="TextBox 100"/>
            <p:cNvSpPr txBox="1"/>
            <p:nvPr/>
          </p:nvSpPr>
          <p:spPr>
            <a:xfrm>
              <a:off x="9501862" y="1779247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48866" y="2020112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921463" y="2334954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23785" y="3143715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410876" y="2605589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129111" y="2279732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23003" y="3220429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63470" y="2439371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95877" y="3004393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692643" y="1906565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069317" y="1641926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607789" y="2730013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6932260" y="3846093"/>
              <a:ext cx="3618522" cy="332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6928746" y="1526690"/>
              <a:ext cx="28687" cy="235261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7489385" y="3926591"/>
              <a:ext cx="2315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Semantic</a:t>
              </a:r>
              <a:r>
                <a:rPr lang="de-DE" dirty="0" smtClean="0"/>
                <a:t> </a:t>
              </a:r>
              <a:r>
                <a:rPr lang="de-DE" dirty="0" err="1" smtClean="0"/>
                <a:t>Vector</a:t>
              </a:r>
              <a:r>
                <a:rPr lang="de-DE" dirty="0" smtClean="0"/>
                <a:t> Space</a:t>
              </a:r>
              <a:endParaRPr lang="en-US" dirty="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688994" y="354077"/>
            <a:ext cx="49487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000" b="1" dirty="0" smtClean="0"/>
              <a:t>Clustering </a:t>
            </a:r>
            <a:r>
              <a:rPr lang="de-DE" sz="4000" b="1" dirty="0" err="1" smtClean="0"/>
              <a:t>Consistency</a:t>
            </a:r>
            <a:endParaRPr lang="de-DE" sz="4000" b="1" dirty="0" smtClean="0"/>
          </a:p>
          <a:p>
            <a:pPr algn="ctr"/>
            <a:r>
              <a:rPr lang="de-DE" sz="2400" dirty="0" smtClean="0"/>
              <a:t>(</a:t>
            </a:r>
            <a:r>
              <a:rPr lang="de-DE" sz="2400" dirty="0" err="1" smtClean="0"/>
              <a:t>example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k=3 </a:t>
            </a:r>
            <a:r>
              <a:rPr lang="de-DE" sz="2400" dirty="0" err="1" smtClean="0"/>
              <a:t>neighbors</a:t>
            </a:r>
            <a:r>
              <a:rPr lang="de-DE" sz="2400" dirty="0" smtClean="0"/>
              <a:t>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60631" y="354077"/>
            <a:ext cx="318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smtClean="0"/>
              <a:t>Image </a:t>
            </a:r>
            <a:r>
              <a:rPr lang="de-DE" sz="4000" b="1" dirty="0" err="1" smtClean="0"/>
              <a:t>Vectors</a:t>
            </a:r>
            <a:endParaRPr lang="en-US" sz="4000" b="1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8028322" y="1610390"/>
            <a:ext cx="1995016" cy="1218222"/>
            <a:chOff x="10196984" y="1946330"/>
            <a:chExt cx="1995016" cy="1218222"/>
          </a:xfrm>
        </p:grpSpPr>
        <p:sp>
          <p:nvSpPr>
            <p:cNvPr id="58" name="TextBox 57"/>
            <p:cNvSpPr txBox="1"/>
            <p:nvPr/>
          </p:nvSpPr>
          <p:spPr>
            <a:xfrm>
              <a:off x="10347049" y="2730013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Animal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336759" y="2283750"/>
              <a:ext cx="860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Vehicle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471219" y="2168175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</a:t>
              </a:r>
              <a:endParaRPr lang="en-US" sz="28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480234" y="2641332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ym typeface="Wingdings" panose="05000000000000000000" pitchFamily="2" charset="2"/>
                </a:rPr>
                <a:t></a:t>
              </a:r>
              <a:endParaRPr lang="en-US" sz="28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196984" y="1946330"/>
              <a:ext cx="1021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solidFill>
                    <a:srgbClr val="00B050"/>
                  </a:solidFill>
                </a:rPr>
                <a:t>Category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220837" y="1946330"/>
              <a:ext cx="971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00B050"/>
                  </a:solidFill>
                </a:rPr>
                <a:t>Instance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9126565" y="3978207"/>
            <a:ext cx="1498719" cy="1002586"/>
            <a:chOff x="8713008" y="1526690"/>
            <a:chExt cx="1498719" cy="1002586"/>
          </a:xfrm>
        </p:grpSpPr>
        <p:sp>
          <p:nvSpPr>
            <p:cNvPr id="105" name="TextBox 104"/>
            <p:cNvSpPr txBox="1"/>
            <p:nvPr/>
          </p:nvSpPr>
          <p:spPr>
            <a:xfrm>
              <a:off x="9501862" y="1782471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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9288780" y="1906565"/>
              <a:ext cx="444545" cy="1521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>
              <a:off x="9363817" y="2067532"/>
              <a:ext cx="353925" cy="46174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8713008" y="2058751"/>
              <a:ext cx="1004735" cy="21363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9547763" y="1526690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CC=1</a:t>
              </a:r>
              <a:endParaRPr lang="en-US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430815" y="5057106"/>
            <a:ext cx="1127753" cy="640758"/>
            <a:chOff x="7017258" y="2605589"/>
            <a:chExt cx="1127753" cy="640758"/>
          </a:xfrm>
        </p:grpSpPr>
        <p:sp>
          <p:nvSpPr>
            <p:cNvPr id="111" name="TextBox 110"/>
            <p:cNvSpPr txBox="1"/>
            <p:nvPr/>
          </p:nvSpPr>
          <p:spPr>
            <a:xfrm>
              <a:off x="7604729" y="2723127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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7489385" y="2723127"/>
              <a:ext cx="338784" cy="29219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7828172" y="2605589"/>
              <a:ext cx="316839" cy="39223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7429500" y="3013237"/>
              <a:ext cx="387026" cy="23311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7017258" y="2786532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CC=2</a:t>
              </a:r>
              <a:endParaRPr lang="en-US" dirty="0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6624472" y="3115222"/>
            <a:ext cx="5304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Clustering </a:t>
            </a:r>
            <a:r>
              <a:rPr lang="de-DE" dirty="0" err="1" smtClean="0">
                <a:solidFill>
                  <a:srgbClr val="FF0000"/>
                </a:solidFill>
              </a:rPr>
              <a:t>consistency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means</a:t>
            </a:r>
            <a:r>
              <a:rPr lang="de-DE" dirty="0" smtClean="0">
                <a:solidFill>
                  <a:srgbClr val="FF0000"/>
                </a:solidFill>
              </a:rPr>
              <a:t> (</a:t>
            </a:r>
            <a:r>
              <a:rPr lang="de-DE" dirty="0" err="1" smtClean="0">
                <a:solidFill>
                  <a:srgbClr val="FF0000"/>
                </a:solidFill>
              </a:rPr>
              <a:t>for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example</a:t>
            </a:r>
            <a:r>
              <a:rPr lang="de-DE" dirty="0" smtClean="0">
                <a:solidFill>
                  <a:srgbClr val="FF0000"/>
                </a:solidFill>
              </a:rPr>
              <a:t>):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animals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neighbors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animal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 rot="20838566">
            <a:off x="965401" y="6245989"/>
            <a:ext cx="2250400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chemeClr val="tx1"/>
                </a:solidFill>
              </a:rPr>
              <a:t>Semantic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Vector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8" name="Freeform 117"/>
          <p:cNvSpPr/>
          <p:nvPr/>
        </p:nvSpPr>
        <p:spPr>
          <a:xfrm>
            <a:off x="3195376" y="6064528"/>
            <a:ext cx="793820" cy="430170"/>
          </a:xfrm>
          <a:custGeom>
            <a:avLst/>
            <a:gdLst>
              <a:gd name="connsiteX0" fmla="*/ 0 w 793820"/>
              <a:gd name="connsiteY0" fmla="*/ 115208 h 430170"/>
              <a:gd name="connsiteX1" fmla="*/ 281354 w 793820"/>
              <a:gd name="connsiteY1" fmla="*/ 14725 h 430170"/>
              <a:gd name="connsiteX2" fmla="*/ 422031 w 793820"/>
              <a:gd name="connsiteY2" fmla="*/ 396562 h 430170"/>
              <a:gd name="connsiteX3" fmla="*/ 793820 w 793820"/>
              <a:gd name="connsiteY3" fmla="*/ 386514 h 43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820" h="430170">
                <a:moveTo>
                  <a:pt x="0" y="115208"/>
                </a:moveTo>
                <a:cubicBezTo>
                  <a:pt x="105508" y="41520"/>
                  <a:pt x="211016" y="-32167"/>
                  <a:pt x="281354" y="14725"/>
                </a:cubicBezTo>
                <a:cubicBezTo>
                  <a:pt x="351692" y="61617"/>
                  <a:pt x="336620" y="334597"/>
                  <a:pt x="422031" y="396562"/>
                </a:cubicBezTo>
                <a:cubicBezTo>
                  <a:pt x="507442" y="458527"/>
                  <a:pt x="650631" y="422520"/>
                  <a:pt x="793820" y="386514"/>
                </a:cubicBezTo>
              </a:path>
            </a:pathLst>
          </a:custGeom>
          <a:noFill/>
          <a:ln w="38100">
            <a:solidFill>
              <a:srgbClr val="FF313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475974" y="-192570"/>
            <a:ext cx="3506874" cy="3426284"/>
            <a:chOff x="7475974" y="-192570"/>
            <a:chExt cx="3506874" cy="34262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14129">
              <a:off x="10080656" y="-192570"/>
              <a:ext cx="902192" cy="2610762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/>
          </p:nvSpPr>
          <p:spPr>
            <a:xfrm>
              <a:off x="9123903" y="2009670"/>
              <a:ext cx="351693" cy="512466"/>
            </a:xfrm>
            <a:custGeom>
              <a:avLst/>
              <a:gdLst>
                <a:gd name="connsiteX0" fmla="*/ 351693 w 351693"/>
                <a:gd name="connsiteY0" fmla="*/ 0 h 512466"/>
                <a:gd name="connsiteX1" fmla="*/ 70339 w 351693"/>
                <a:gd name="connsiteY1" fmla="*/ 170822 h 512466"/>
                <a:gd name="connsiteX2" fmla="*/ 0 w 351693"/>
                <a:gd name="connsiteY2" fmla="*/ 512466 h 51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693" h="512466">
                  <a:moveTo>
                    <a:pt x="351693" y="0"/>
                  </a:moveTo>
                  <a:cubicBezTo>
                    <a:pt x="240323" y="42705"/>
                    <a:pt x="128954" y="85411"/>
                    <a:pt x="70339" y="170822"/>
                  </a:cubicBezTo>
                  <a:cubicBezTo>
                    <a:pt x="11724" y="256233"/>
                    <a:pt x="5862" y="384349"/>
                    <a:pt x="0" y="512466"/>
                  </a:cubicBezTo>
                </a:path>
              </a:pathLst>
            </a:custGeom>
            <a:noFill/>
            <a:ln w="38100">
              <a:solidFill>
                <a:srgbClr val="FF313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 1"/>
            <p:cNvSpPr/>
            <p:nvPr/>
          </p:nvSpPr>
          <p:spPr>
            <a:xfrm>
              <a:off x="7496070" y="432079"/>
              <a:ext cx="3004457" cy="2461846"/>
            </a:xfrm>
            <a:custGeom>
              <a:avLst/>
              <a:gdLst>
                <a:gd name="connsiteX0" fmla="*/ 3004457 w 3004457"/>
                <a:gd name="connsiteY0" fmla="*/ 0 h 2461846"/>
                <a:gd name="connsiteX1" fmla="*/ 1105319 w 3004457"/>
                <a:gd name="connsiteY1" fmla="*/ 663191 h 2461846"/>
                <a:gd name="connsiteX2" fmla="*/ 723482 w 3004457"/>
                <a:gd name="connsiteY2" fmla="*/ 2080009 h 2461846"/>
                <a:gd name="connsiteX3" fmla="*/ 0 w 3004457"/>
                <a:gd name="connsiteY3" fmla="*/ 2461846 h 246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4457" h="2461846">
                  <a:moveTo>
                    <a:pt x="3004457" y="0"/>
                  </a:moveTo>
                  <a:cubicBezTo>
                    <a:pt x="2244969" y="158261"/>
                    <a:pt x="1485481" y="316523"/>
                    <a:pt x="1105319" y="663191"/>
                  </a:cubicBezTo>
                  <a:cubicBezTo>
                    <a:pt x="725156" y="1009859"/>
                    <a:pt x="907702" y="1780233"/>
                    <a:pt x="723482" y="2080009"/>
                  </a:cubicBezTo>
                  <a:cubicBezTo>
                    <a:pt x="539262" y="2379785"/>
                    <a:pt x="269631" y="2420815"/>
                    <a:pt x="0" y="2461846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7475974" y="874207"/>
              <a:ext cx="2682910" cy="2210637"/>
            </a:xfrm>
            <a:custGeom>
              <a:avLst/>
              <a:gdLst>
                <a:gd name="connsiteX0" fmla="*/ 2682910 w 2682910"/>
                <a:gd name="connsiteY0" fmla="*/ 0 h 2210637"/>
                <a:gd name="connsiteX1" fmla="*/ 1376624 w 2682910"/>
                <a:gd name="connsiteY1" fmla="*/ 411982 h 2210637"/>
                <a:gd name="connsiteX2" fmla="*/ 823964 w 2682910"/>
                <a:gd name="connsiteY2" fmla="*/ 1758461 h 2210637"/>
                <a:gd name="connsiteX3" fmla="*/ 0 w 2682910"/>
                <a:gd name="connsiteY3" fmla="*/ 2210637 h 221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2910" h="2210637">
                  <a:moveTo>
                    <a:pt x="2682910" y="0"/>
                  </a:moveTo>
                  <a:cubicBezTo>
                    <a:pt x="2184679" y="59452"/>
                    <a:pt x="1686448" y="118905"/>
                    <a:pt x="1376624" y="411982"/>
                  </a:cubicBezTo>
                  <a:cubicBezTo>
                    <a:pt x="1066800" y="705059"/>
                    <a:pt x="1053401" y="1458685"/>
                    <a:pt x="823964" y="1758461"/>
                  </a:cubicBezTo>
                  <a:cubicBezTo>
                    <a:pt x="594527" y="2058237"/>
                    <a:pt x="297263" y="2134437"/>
                    <a:pt x="0" y="2210637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7516167" y="1282320"/>
              <a:ext cx="2270928" cy="1951394"/>
            </a:xfrm>
            <a:custGeom>
              <a:avLst/>
              <a:gdLst>
                <a:gd name="connsiteX0" fmla="*/ 2270928 w 2270928"/>
                <a:gd name="connsiteY0" fmla="*/ 13917 h 1951394"/>
                <a:gd name="connsiteX1" fmla="*/ 1436914 w 2270928"/>
                <a:gd name="connsiteY1" fmla="*/ 184739 h 1951394"/>
                <a:gd name="connsiteX2" fmla="*/ 924448 w 2270928"/>
                <a:gd name="connsiteY2" fmla="*/ 1310155 h 1951394"/>
                <a:gd name="connsiteX3" fmla="*/ 371789 w 2270928"/>
                <a:gd name="connsiteY3" fmla="*/ 1862814 h 1951394"/>
                <a:gd name="connsiteX4" fmla="*/ 0 w 2270928"/>
                <a:gd name="connsiteY4" fmla="*/ 1943201 h 195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0928" h="1951394">
                  <a:moveTo>
                    <a:pt x="2270928" y="13917"/>
                  </a:moveTo>
                  <a:cubicBezTo>
                    <a:pt x="1966127" y="-8692"/>
                    <a:pt x="1661327" y="-31301"/>
                    <a:pt x="1436914" y="184739"/>
                  </a:cubicBezTo>
                  <a:cubicBezTo>
                    <a:pt x="1212501" y="400779"/>
                    <a:pt x="1101969" y="1030476"/>
                    <a:pt x="924448" y="1310155"/>
                  </a:cubicBezTo>
                  <a:cubicBezTo>
                    <a:pt x="746927" y="1589834"/>
                    <a:pt x="525864" y="1757306"/>
                    <a:pt x="371789" y="1862814"/>
                  </a:cubicBezTo>
                  <a:cubicBezTo>
                    <a:pt x="217714" y="1968322"/>
                    <a:pt x="108857" y="1955761"/>
                    <a:pt x="0" y="194320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170820" y="1175647"/>
            <a:ext cx="5617032" cy="940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Analysis </a:t>
            </a:r>
            <a:r>
              <a:rPr lang="de-DE" sz="2400" b="1" dirty="0" err="1" smtClean="0">
                <a:solidFill>
                  <a:schemeClr val="tx1"/>
                </a:solidFill>
              </a:rPr>
              <a:t>of</a:t>
            </a:r>
            <a:r>
              <a:rPr lang="de-DE" sz="2400" b="1" dirty="0" smtClean="0">
                <a:solidFill>
                  <a:schemeClr val="tx1"/>
                </a:solidFill>
              </a:rPr>
              <a:t> Text </a:t>
            </a:r>
            <a:r>
              <a:rPr lang="de-DE" sz="2400" b="1" dirty="0" err="1" smtClean="0">
                <a:solidFill>
                  <a:schemeClr val="tx1"/>
                </a:solidFill>
              </a:rPr>
              <a:t>with</a:t>
            </a:r>
            <a:r>
              <a:rPr lang="de-DE" sz="2400" b="1" dirty="0" smtClean="0">
                <a:solidFill>
                  <a:schemeClr val="tx1"/>
                </a:solidFill>
              </a:rPr>
              <a:t> NLP </a:t>
            </a:r>
            <a:r>
              <a:rPr lang="de-DE" sz="2400" b="1" dirty="0" err="1" smtClean="0">
                <a:solidFill>
                  <a:schemeClr val="tx1"/>
                </a:solidFill>
              </a:rPr>
              <a:t>Methods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7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4" y="1175648"/>
            <a:ext cx="11696282" cy="5023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70820" y="1175647"/>
            <a:ext cx="5847208" cy="2769032"/>
            <a:chOff x="170820" y="1175647"/>
            <a:chExt cx="5847208" cy="2769032"/>
          </a:xfrm>
        </p:grpSpPr>
        <p:sp>
          <p:nvSpPr>
            <p:cNvPr id="9" name="Rectangle 8"/>
            <p:cNvSpPr/>
            <p:nvPr/>
          </p:nvSpPr>
          <p:spPr>
            <a:xfrm>
              <a:off x="5635256" y="1243460"/>
              <a:ext cx="382772" cy="2701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0820" y="1175647"/>
              <a:ext cx="5617032" cy="940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chemeClr val="tx1"/>
                  </a:solidFill>
                </a:rPr>
                <a:t>Analysis </a:t>
              </a:r>
              <a:r>
                <a:rPr lang="de-DE" sz="2400" b="1" dirty="0" err="1" smtClean="0">
                  <a:solidFill>
                    <a:schemeClr val="tx1"/>
                  </a:solidFill>
                </a:rPr>
                <a:t>of</a:t>
              </a:r>
              <a:r>
                <a:rPr lang="de-DE" sz="2400" b="1" dirty="0" smtClean="0">
                  <a:solidFill>
                    <a:schemeClr val="tx1"/>
                  </a:solidFill>
                </a:rPr>
                <a:t> Text </a:t>
              </a:r>
              <a:r>
                <a:rPr lang="de-DE" sz="2400" b="1" dirty="0" err="1" smtClean="0">
                  <a:solidFill>
                    <a:schemeClr val="tx1"/>
                  </a:solidFill>
                </a:rPr>
                <a:t>with</a:t>
              </a:r>
              <a:r>
                <a:rPr lang="de-DE" sz="2400" b="1" dirty="0" smtClean="0">
                  <a:solidFill>
                    <a:schemeClr val="tx1"/>
                  </a:solidFill>
                </a:rPr>
                <a:t> NLP </a:t>
              </a:r>
              <a:r>
                <a:rPr lang="de-DE" sz="2400" b="1" dirty="0" err="1" smtClean="0">
                  <a:solidFill>
                    <a:schemeClr val="tx1"/>
                  </a:solidFill>
                </a:rPr>
                <a:t>Methods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60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4" y="1175648"/>
            <a:ext cx="11696282" cy="5023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rot="19559086">
            <a:off x="566520" y="1854873"/>
            <a:ext cx="6312830" cy="2935054"/>
            <a:chOff x="1765299" y="-11668"/>
            <a:chExt cx="8441149" cy="47498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99" y="-11668"/>
              <a:ext cx="8441149" cy="47498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765299" y="4152900"/>
              <a:ext cx="800101" cy="585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3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820" y="1175647"/>
            <a:ext cx="5617032" cy="940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Analysis </a:t>
            </a:r>
            <a:r>
              <a:rPr lang="de-DE" sz="2400" b="1" dirty="0" err="1" smtClean="0">
                <a:solidFill>
                  <a:schemeClr val="tx1"/>
                </a:solidFill>
              </a:rPr>
              <a:t>of</a:t>
            </a:r>
            <a:r>
              <a:rPr lang="de-DE" sz="2400" b="1" dirty="0" smtClean="0">
                <a:solidFill>
                  <a:schemeClr val="tx1"/>
                </a:solidFill>
              </a:rPr>
              <a:t> Text </a:t>
            </a:r>
            <a:r>
              <a:rPr lang="de-DE" sz="2400" b="1" dirty="0" err="1" smtClean="0">
                <a:solidFill>
                  <a:schemeClr val="tx1"/>
                </a:solidFill>
              </a:rPr>
              <a:t>with</a:t>
            </a:r>
            <a:r>
              <a:rPr lang="de-DE" sz="2400" b="1" dirty="0" smtClean="0">
                <a:solidFill>
                  <a:schemeClr val="tx1"/>
                </a:solidFill>
              </a:rPr>
              <a:t> NLP </a:t>
            </a:r>
            <a:r>
              <a:rPr lang="de-DE" sz="2400" b="1" dirty="0" err="1" smtClean="0">
                <a:solidFill>
                  <a:schemeClr val="tx1"/>
                </a:solidFill>
              </a:rPr>
              <a:t>Methods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921" y="5237720"/>
            <a:ext cx="10544698" cy="9402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Let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humans</a:t>
            </a:r>
            <a:r>
              <a:rPr lang="de-DE" sz="2400" b="1" dirty="0" smtClean="0">
                <a:solidFill>
                  <a:schemeClr val="tx1"/>
                </a:solidFill>
              </a:rPr>
              <a:t> do </a:t>
            </a:r>
            <a:r>
              <a:rPr lang="de-DE" sz="2400" b="1" dirty="0" err="1" smtClean="0">
                <a:solidFill>
                  <a:schemeClr val="tx1"/>
                </a:solidFill>
              </a:rPr>
              <a:t>the</a:t>
            </a:r>
            <a:r>
              <a:rPr lang="de-DE" sz="2400" b="1" dirty="0" smtClean="0">
                <a:solidFill>
                  <a:schemeClr val="tx1"/>
                </a:solidFill>
              </a:rPr>
              <a:t> Analysis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7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30482" y="192924"/>
            <a:ext cx="105384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dirty="0" smtClean="0"/>
              <a:t>Human versus System: </a:t>
            </a:r>
            <a:r>
              <a:rPr lang="de-DE" sz="3200" b="1" dirty="0" err="1">
                <a:solidFill>
                  <a:srgbClr val="FF0000"/>
                </a:solidFill>
              </a:rPr>
              <a:t>C</a:t>
            </a:r>
            <a:r>
              <a:rPr lang="de-DE" sz="3200" b="1" dirty="0" err="1" smtClean="0">
                <a:solidFill>
                  <a:srgbClr val="FF0000"/>
                </a:solidFill>
              </a:rPr>
              <a:t>oncept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of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Similarity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and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Relatedness</a:t>
            </a:r>
            <a:endParaRPr lang="de-DE" sz="3200" b="1" dirty="0"/>
          </a:p>
          <a:p>
            <a:pPr algn="ctr"/>
            <a:r>
              <a:rPr lang="de-DE" sz="2400" b="1" dirty="0" smtClean="0"/>
              <a:t>Ranking</a:t>
            </a:r>
            <a:r>
              <a:rPr lang="de-DE" sz="2400" b="1" dirty="0"/>
              <a:t> </a:t>
            </a:r>
            <a:r>
              <a:rPr lang="de-DE" sz="2400" b="1" dirty="0" err="1" smtClean="0"/>
              <a:t>of</a:t>
            </a:r>
            <a:r>
              <a:rPr lang="de-DE" sz="2400" b="1" dirty="0" smtClean="0"/>
              <a:t> Word Pairs 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69764" y="3400244"/>
            <a:ext cx="1758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250 Word Pairs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97089" y="4739933"/>
            <a:ext cx="216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20 People,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de-DE" dirty="0"/>
          </a:p>
          <a:p>
            <a:r>
              <a:rPr lang="de-DE" dirty="0" smtClean="0"/>
              <a:t>Word Pairs: 0,…..,10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55612" y="3974049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Human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363257" y="3966174"/>
            <a:ext cx="109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System</a:t>
            </a:r>
            <a:endParaRPr lang="en-US" sz="24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985109" y="1678865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358975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929365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76151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Tiger ---- Lion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Tiger</a:t>
                      </a:r>
                      <a:r>
                        <a:rPr lang="de-DE" baseline="0" dirty="0" smtClean="0">
                          <a:solidFill>
                            <a:srgbClr val="FF0000"/>
                          </a:solidFill>
                        </a:rPr>
                        <a:t> --- </a:t>
                      </a:r>
                      <a:r>
                        <a:rPr lang="de-DE" baseline="0" dirty="0" err="1" smtClean="0">
                          <a:solidFill>
                            <a:srgbClr val="FF0000"/>
                          </a:solidFill>
                        </a:rPr>
                        <a:t>Jungle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94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Similarity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80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Relatedness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40454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424985" y="238593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High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42774" y="204496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High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72242" y="238593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(High)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447074" y="205557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Low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660012" y="4739933"/>
            <a:ext cx="289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Semantic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ranking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de-DE" dirty="0"/>
          </a:p>
          <a:p>
            <a:r>
              <a:rPr lang="de-DE" dirty="0" smtClean="0"/>
              <a:t>Word Pairs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94514" y="5903498"/>
            <a:ext cx="224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Spearman </a:t>
            </a:r>
            <a:r>
              <a:rPr lang="de-DE" dirty="0" err="1" smtClean="0"/>
              <a:t>Correlation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55612" y="5386264"/>
            <a:ext cx="1238788" cy="5846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499713" y="5352536"/>
            <a:ext cx="962820" cy="6184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49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2" grpId="0"/>
      <p:bldP spid="33" grpId="0"/>
      <p:bldP spid="4" grpId="0"/>
      <p:bldP spid="40" grpId="0"/>
      <p:bldP spid="44" grpId="0"/>
      <p:bldP spid="46" grpId="0"/>
      <p:bldP spid="47" grpId="0"/>
      <p:bldP spid="5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2" y="1175647"/>
            <a:ext cx="11696282" cy="5023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4" y="1175648"/>
            <a:ext cx="11696282" cy="5023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2921" y="5237720"/>
            <a:ext cx="10544698" cy="9402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Let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humans</a:t>
            </a:r>
            <a:r>
              <a:rPr lang="de-DE" sz="2400" b="1" dirty="0" smtClean="0">
                <a:solidFill>
                  <a:schemeClr val="tx1"/>
                </a:solidFill>
              </a:rPr>
              <a:t> do </a:t>
            </a:r>
            <a:r>
              <a:rPr lang="de-DE" sz="2400" b="1" dirty="0" err="1" smtClean="0">
                <a:solidFill>
                  <a:schemeClr val="tx1"/>
                </a:solidFill>
              </a:rPr>
              <a:t>the</a:t>
            </a:r>
            <a:r>
              <a:rPr lang="de-DE" sz="2400" b="1" dirty="0" smtClean="0">
                <a:solidFill>
                  <a:schemeClr val="tx1"/>
                </a:solidFill>
              </a:rPr>
              <a:t> Analysis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820" y="1175647"/>
            <a:ext cx="5617032" cy="940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Analysis </a:t>
            </a:r>
            <a:r>
              <a:rPr lang="de-DE" sz="2400" b="1" dirty="0" err="1" smtClean="0">
                <a:solidFill>
                  <a:schemeClr val="tx1"/>
                </a:solidFill>
              </a:rPr>
              <a:t>of</a:t>
            </a:r>
            <a:r>
              <a:rPr lang="de-DE" sz="2400" b="1" dirty="0" smtClean="0">
                <a:solidFill>
                  <a:schemeClr val="tx1"/>
                </a:solidFill>
              </a:rPr>
              <a:t> Text </a:t>
            </a:r>
            <a:r>
              <a:rPr lang="de-DE" sz="2400" b="1" dirty="0" err="1" smtClean="0">
                <a:solidFill>
                  <a:schemeClr val="tx1"/>
                </a:solidFill>
              </a:rPr>
              <a:t>with</a:t>
            </a:r>
            <a:r>
              <a:rPr lang="de-DE" sz="2400" b="1" dirty="0" smtClean="0">
                <a:solidFill>
                  <a:schemeClr val="tx1"/>
                </a:solidFill>
              </a:rPr>
              <a:t> NLP </a:t>
            </a:r>
            <a:r>
              <a:rPr lang="de-DE" sz="2400" b="1" dirty="0" err="1" smtClean="0">
                <a:solidFill>
                  <a:schemeClr val="tx1"/>
                </a:solidFill>
              </a:rPr>
              <a:t>Methods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921" y="5237720"/>
            <a:ext cx="10544698" cy="9402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Let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humans</a:t>
            </a:r>
            <a:r>
              <a:rPr lang="de-DE" sz="2400" b="1" dirty="0" smtClean="0">
                <a:solidFill>
                  <a:schemeClr val="tx1"/>
                </a:solidFill>
              </a:rPr>
              <a:t> do </a:t>
            </a:r>
            <a:r>
              <a:rPr lang="de-DE" sz="2400" b="1" dirty="0" err="1" smtClean="0">
                <a:solidFill>
                  <a:schemeClr val="tx1"/>
                </a:solidFill>
              </a:rPr>
              <a:t>the</a:t>
            </a:r>
            <a:r>
              <a:rPr lang="de-DE" sz="2400" b="1" dirty="0" smtClean="0">
                <a:solidFill>
                  <a:schemeClr val="tx1"/>
                </a:solidFill>
              </a:rPr>
              <a:t> Analysis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0223" y="2243149"/>
            <a:ext cx="5607629" cy="2867299"/>
          </a:xfrm>
          <a:prstGeom prst="rect">
            <a:avLst/>
          </a:prstGeom>
          <a:solidFill>
            <a:srgbClr val="B779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Analysis </a:t>
            </a:r>
            <a:r>
              <a:rPr lang="de-DE" sz="2400" b="1" dirty="0" err="1" smtClean="0">
                <a:solidFill>
                  <a:schemeClr val="tx1"/>
                </a:solidFill>
              </a:rPr>
              <a:t>based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only</a:t>
            </a:r>
            <a:r>
              <a:rPr lang="de-DE" sz="2400" b="1" dirty="0" smtClean="0">
                <a:solidFill>
                  <a:schemeClr val="tx1"/>
                </a:solidFill>
              </a:rPr>
              <a:t> on </a:t>
            </a:r>
            <a:r>
              <a:rPr lang="de-DE" sz="2400" b="1" dirty="0" err="1" smtClean="0">
                <a:solidFill>
                  <a:schemeClr val="tx1"/>
                </a:solidFill>
              </a:rPr>
              <a:t>image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information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70820" y="1175647"/>
            <a:ext cx="5847208" cy="2769032"/>
            <a:chOff x="170820" y="1175647"/>
            <a:chExt cx="5847208" cy="2769032"/>
          </a:xfrm>
        </p:grpSpPr>
        <p:sp>
          <p:nvSpPr>
            <p:cNvPr id="9" name="Rectangle 8"/>
            <p:cNvSpPr/>
            <p:nvPr/>
          </p:nvSpPr>
          <p:spPr>
            <a:xfrm>
              <a:off x="5635256" y="1243460"/>
              <a:ext cx="382772" cy="2701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0820" y="1175647"/>
              <a:ext cx="5617032" cy="940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smtClean="0">
                  <a:solidFill>
                    <a:schemeClr val="tx1"/>
                  </a:solidFill>
                </a:rPr>
                <a:t>Analysis </a:t>
              </a:r>
              <a:r>
                <a:rPr lang="de-DE" sz="2400" b="1" dirty="0" err="1" smtClean="0">
                  <a:solidFill>
                    <a:schemeClr val="tx1"/>
                  </a:solidFill>
                </a:rPr>
                <a:t>of</a:t>
              </a:r>
              <a:r>
                <a:rPr lang="de-DE" sz="2400" b="1" dirty="0" smtClean="0">
                  <a:solidFill>
                    <a:schemeClr val="tx1"/>
                  </a:solidFill>
                </a:rPr>
                <a:t> Text </a:t>
              </a:r>
              <a:r>
                <a:rPr lang="de-DE" sz="2400" b="1" dirty="0" err="1" smtClean="0">
                  <a:solidFill>
                    <a:schemeClr val="tx1"/>
                  </a:solidFill>
                </a:rPr>
                <a:t>with</a:t>
              </a:r>
              <a:r>
                <a:rPr lang="de-DE" sz="2400" b="1" dirty="0" smtClean="0">
                  <a:solidFill>
                    <a:schemeClr val="tx1"/>
                  </a:solidFill>
                </a:rPr>
                <a:t> NLP </a:t>
              </a:r>
              <a:r>
                <a:rPr lang="de-DE" sz="2400" b="1" dirty="0" err="1" smtClean="0">
                  <a:solidFill>
                    <a:schemeClr val="tx1"/>
                  </a:solidFill>
                </a:rPr>
                <a:t>Methods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80223" y="2243149"/>
            <a:ext cx="5607629" cy="2867299"/>
          </a:xfrm>
          <a:prstGeom prst="rect">
            <a:avLst/>
          </a:prstGeom>
          <a:solidFill>
            <a:srgbClr val="B779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Analysis </a:t>
            </a:r>
            <a:r>
              <a:rPr lang="de-DE" sz="2400" b="1" dirty="0" err="1" smtClean="0">
                <a:solidFill>
                  <a:schemeClr val="tx1"/>
                </a:solidFill>
              </a:rPr>
              <a:t>based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only</a:t>
            </a:r>
            <a:r>
              <a:rPr lang="de-DE" sz="2400" b="1" dirty="0" smtClean="0">
                <a:solidFill>
                  <a:schemeClr val="tx1"/>
                </a:solidFill>
              </a:rPr>
              <a:t> on </a:t>
            </a:r>
            <a:r>
              <a:rPr lang="de-DE" sz="2400" b="1" dirty="0" err="1" smtClean="0">
                <a:solidFill>
                  <a:schemeClr val="tx1"/>
                </a:solidFill>
              </a:rPr>
              <a:t>image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information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72921" y="4316819"/>
            <a:ext cx="11565423" cy="1861133"/>
            <a:chOff x="172921" y="4316819"/>
            <a:chExt cx="11565423" cy="1861133"/>
          </a:xfrm>
        </p:grpSpPr>
        <p:sp>
          <p:nvSpPr>
            <p:cNvPr id="14" name="Rectangle 13"/>
            <p:cNvSpPr/>
            <p:nvPr/>
          </p:nvSpPr>
          <p:spPr>
            <a:xfrm>
              <a:off x="10568763" y="4316819"/>
              <a:ext cx="1169581" cy="1541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2921" y="5237720"/>
              <a:ext cx="10544698" cy="94023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 smtClean="0">
                  <a:solidFill>
                    <a:schemeClr val="tx1"/>
                  </a:solidFill>
                </a:rPr>
                <a:t>Let</a:t>
              </a:r>
              <a:r>
                <a:rPr lang="de-DE" sz="2400" b="1" dirty="0" smtClean="0">
                  <a:solidFill>
                    <a:schemeClr val="tx1"/>
                  </a:solidFill>
                </a:rPr>
                <a:t> </a:t>
              </a:r>
              <a:r>
                <a:rPr lang="de-DE" sz="2400" b="1" dirty="0" err="1" smtClean="0">
                  <a:solidFill>
                    <a:schemeClr val="tx1"/>
                  </a:solidFill>
                </a:rPr>
                <a:t>humans</a:t>
              </a:r>
              <a:r>
                <a:rPr lang="de-DE" sz="2400" b="1" dirty="0" smtClean="0">
                  <a:solidFill>
                    <a:schemeClr val="tx1"/>
                  </a:solidFill>
                </a:rPr>
                <a:t> do </a:t>
              </a:r>
              <a:r>
                <a:rPr lang="de-DE" sz="2400" b="1" dirty="0" err="1" smtClean="0">
                  <a:solidFill>
                    <a:schemeClr val="tx1"/>
                  </a:solidFill>
                </a:rPr>
                <a:t>the</a:t>
              </a:r>
              <a:r>
                <a:rPr lang="de-DE" sz="2400" b="1" dirty="0" smtClean="0">
                  <a:solidFill>
                    <a:schemeClr val="tx1"/>
                  </a:solidFill>
                </a:rPr>
                <a:t> Analysis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 rot="2125270">
            <a:off x="1295627" y="2899650"/>
            <a:ext cx="3700130" cy="12546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Different Image-</a:t>
            </a:r>
            <a:r>
              <a:rPr lang="de-DE" b="1" dirty="0" err="1" smtClean="0"/>
              <a:t>based</a:t>
            </a:r>
            <a:r>
              <a:rPr lang="de-DE" b="1" dirty="0" smtClean="0"/>
              <a:t> </a:t>
            </a:r>
          </a:p>
          <a:p>
            <a:pPr algn="ctr"/>
            <a:r>
              <a:rPr lang="de-DE" b="1" dirty="0" err="1" smtClean="0"/>
              <a:t>Methods</a:t>
            </a:r>
            <a:r>
              <a:rPr lang="de-DE" b="1" dirty="0" smtClean="0"/>
              <a:t> </a:t>
            </a:r>
            <a:r>
              <a:rPr lang="de-DE" b="1" dirty="0" err="1" smtClean="0"/>
              <a:t>have</a:t>
            </a:r>
            <a:r>
              <a:rPr lang="de-DE" b="1" dirty="0" smtClean="0"/>
              <a:t> </a:t>
            </a:r>
            <a:r>
              <a:rPr lang="de-DE" b="1" dirty="0" err="1" smtClean="0"/>
              <a:t>been</a:t>
            </a:r>
            <a:r>
              <a:rPr lang="de-DE" b="1" dirty="0" smtClean="0"/>
              <a:t> </a:t>
            </a:r>
            <a:r>
              <a:rPr lang="de-DE" b="1" dirty="0" err="1" smtClean="0"/>
              <a:t>used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102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C9A38-AB39-4940-9365-37C209CB1B1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5956" y="-72280"/>
            <a:ext cx="8229600" cy="57943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2800" dirty="0" smtClean="0">
                <a:latin typeface="Arial" charset="0"/>
                <a:ea typeface="+mn-ea"/>
                <a:cs typeface="+mn-cs"/>
              </a:rPr>
              <a:t>(Dis-)Similarity of Actions</a:t>
            </a:r>
            <a:endParaRPr lang="en-US" altLang="en-US" sz="2800" dirty="0">
              <a:latin typeface="Arial" charset="0"/>
              <a:ea typeface="+mn-ea"/>
              <a:cs typeface="+mn-cs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438808" y="815441"/>
            <a:ext cx="1796775" cy="2038339"/>
            <a:chOff x="134815" y="2044017"/>
            <a:chExt cx="2455985" cy="2758594"/>
          </a:xfrm>
        </p:grpSpPr>
        <p:sp>
          <p:nvSpPr>
            <p:cNvPr id="60" name="Text Box 34"/>
            <p:cNvSpPr txBox="1">
              <a:spLocks noChangeArrowheads="1"/>
            </p:cNvSpPr>
            <p:nvPr/>
          </p:nvSpPr>
          <p:spPr bwMode="auto">
            <a:xfrm>
              <a:off x="134815" y="2044017"/>
              <a:ext cx="2455985" cy="374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“Cutting a Cucumber”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90968" y="2427559"/>
              <a:ext cx="1543678" cy="2375052"/>
              <a:chOff x="406959" y="2364211"/>
              <a:chExt cx="3048000" cy="4876800"/>
            </a:xfrm>
          </p:grpSpPr>
          <p:pic>
            <p:nvPicPr>
              <p:cNvPr id="62" name="Picture 2" descr="C:\Users\eren\Desktop\4Flo\cut_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959" y="4802611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3" descr="C:\Users\eren\Desktop\4Flo\cut_1_org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959" y="2364211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4" name="Group 63"/>
          <p:cNvGrpSpPr/>
          <p:nvPr/>
        </p:nvGrpSpPr>
        <p:grpSpPr>
          <a:xfrm>
            <a:off x="8972926" y="815441"/>
            <a:ext cx="1924259" cy="2038339"/>
            <a:chOff x="2376138" y="2044017"/>
            <a:chExt cx="2604198" cy="2758594"/>
          </a:xfrm>
        </p:grpSpPr>
        <p:sp>
          <p:nvSpPr>
            <p:cNvPr id="65" name="Text Box 34"/>
            <p:cNvSpPr txBox="1">
              <a:spLocks noChangeArrowheads="1"/>
            </p:cNvSpPr>
            <p:nvPr/>
          </p:nvSpPr>
          <p:spPr bwMode="auto">
            <a:xfrm>
              <a:off x="2376138" y="2044017"/>
              <a:ext cx="2604198" cy="374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“Cutting a Paprika”</a:t>
              </a: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906398" y="2427559"/>
              <a:ext cx="1543678" cy="2375052"/>
              <a:chOff x="3200400" y="2362200"/>
              <a:chExt cx="3048000" cy="4878811"/>
            </a:xfrm>
          </p:grpSpPr>
          <p:pic>
            <p:nvPicPr>
              <p:cNvPr id="67" name="Picture 4" descr="C:\Users\eren\Desktop\4Flo\cut_2_org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400" y="2362200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5" descr="C:\Users\eren\Desktop\4Flo\cut_2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400" y="4802611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Group 73"/>
          <p:cNvGrpSpPr/>
          <p:nvPr/>
        </p:nvGrpSpPr>
        <p:grpSpPr>
          <a:xfrm>
            <a:off x="1337280" y="3849900"/>
            <a:ext cx="1999831" cy="2078706"/>
            <a:chOff x="4110805" y="2044016"/>
            <a:chExt cx="2724320" cy="2785056"/>
          </a:xfrm>
        </p:grpSpPr>
        <p:sp>
          <p:nvSpPr>
            <p:cNvPr id="75" name="Text Box 36"/>
            <p:cNvSpPr txBox="1">
              <a:spLocks noChangeArrowheads="1"/>
            </p:cNvSpPr>
            <p:nvPr/>
          </p:nvSpPr>
          <p:spPr bwMode="auto">
            <a:xfrm>
              <a:off x="4110805" y="2044016"/>
              <a:ext cx="2724320" cy="371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“Stirring Orange juice”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701125" y="2454020"/>
              <a:ext cx="1543679" cy="2375052"/>
              <a:chOff x="3636570" y="2321016"/>
              <a:chExt cx="3048000" cy="4845746"/>
            </a:xfrm>
          </p:grpSpPr>
          <p:pic>
            <p:nvPicPr>
              <p:cNvPr id="77" name="Picture 6" descr="C:\Users\eren\Desktop\4Flo\stir_1_org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570" y="2321016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7" descr="C:\Users\eren\Desktop\4Flo\stir_1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570" y="4728362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Group 78"/>
          <p:cNvGrpSpPr/>
          <p:nvPr/>
        </p:nvGrpSpPr>
        <p:grpSpPr>
          <a:xfrm>
            <a:off x="9043984" y="3874372"/>
            <a:ext cx="1721855" cy="2054235"/>
            <a:chOff x="6553200" y="2044017"/>
            <a:chExt cx="2286000" cy="2812094"/>
          </a:xfrm>
        </p:grpSpPr>
        <p:sp>
          <p:nvSpPr>
            <p:cNvPr id="80" name="Text Box 36"/>
            <p:cNvSpPr txBox="1">
              <a:spLocks noChangeArrowheads="1"/>
            </p:cNvSpPr>
            <p:nvPr/>
          </p:nvSpPr>
          <p:spPr bwMode="auto">
            <a:xfrm>
              <a:off x="6553200" y="2044017"/>
              <a:ext cx="2286000" cy="379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“Stirring Coke”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929778" y="2454598"/>
              <a:ext cx="1532844" cy="2401513"/>
              <a:chOff x="6878097" y="2454020"/>
              <a:chExt cx="3048000" cy="4849972"/>
            </a:xfrm>
          </p:grpSpPr>
          <p:pic>
            <p:nvPicPr>
              <p:cNvPr id="82" name="Picture 8" descr="C:\Users\eren\Desktop\4Flo\stir_2_org.bmp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097" y="2454020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9" descr="C:\Users\eren\Desktop\4Flo\stir_2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097" y="4865592"/>
                <a:ext cx="30480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Group 269"/>
          <p:cNvGrpSpPr>
            <a:grpSpLocks/>
          </p:cNvGrpSpPr>
          <p:nvPr/>
        </p:nvGrpSpPr>
        <p:grpSpPr bwMode="auto">
          <a:xfrm>
            <a:off x="2895600" y="990600"/>
            <a:ext cx="2514600" cy="1887538"/>
            <a:chOff x="2667000" y="3809995"/>
            <a:chExt cx="2514600" cy="1888226"/>
          </a:xfrm>
        </p:grpSpPr>
        <p:sp>
          <p:nvSpPr>
            <p:cNvPr id="46" name="Line 9"/>
            <p:cNvSpPr>
              <a:spLocks noChangeShapeType="1"/>
            </p:cNvSpPr>
            <p:nvPr/>
          </p:nvSpPr>
          <p:spPr bwMode="auto">
            <a:xfrm>
              <a:off x="3884028" y="393982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 Box 10"/>
            <p:cNvSpPr txBox="1">
              <a:spLocks noChangeArrowheads="1"/>
            </p:cNvSpPr>
            <p:nvPr/>
          </p:nvSpPr>
          <p:spPr bwMode="auto">
            <a:xfrm>
              <a:off x="3048000" y="3939822"/>
              <a:ext cx="248653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>
              <a:off x="3276600" y="4264378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49" name="Text Box 12"/>
            <p:cNvSpPr txBox="1">
              <a:spLocks noChangeArrowheads="1"/>
            </p:cNvSpPr>
            <p:nvPr/>
          </p:nvSpPr>
          <p:spPr bwMode="auto">
            <a:xfrm>
              <a:off x="3746751" y="4264378"/>
              <a:ext cx="248653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0" name="Text Box 13"/>
            <p:cNvSpPr txBox="1">
              <a:spLocks noChangeArrowheads="1"/>
            </p:cNvSpPr>
            <p:nvPr/>
          </p:nvSpPr>
          <p:spPr bwMode="auto">
            <a:xfrm>
              <a:off x="3048000" y="4588933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3200400" y="4587240"/>
              <a:ext cx="572419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 N</a:t>
              </a:r>
            </a:p>
          </p:txBody>
        </p:sp>
        <p:sp>
          <p:nvSpPr>
            <p:cNvPr id="52" name="Text Box 15"/>
            <p:cNvSpPr txBox="1">
              <a:spLocks noChangeArrowheads="1"/>
            </p:cNvSpPr>
            <p:nvPr/>
          </p:nvSpPr>
          <p:spPr bwMode="auto">
            <a:xfrm>
              <a:off x="3276600" y="3939822"/>
              <a:ext cx="248653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3" name="Text Box 16"/>
            <p:cNvSpPr txBox="1">
              <a:spLocks noChangeArrowheads="1"/>
            </p:cNvSpPr>
            <p:nvPr/>
          </p:nvSpPr>
          <p:spPr bwMode="auto">
            <a:xfrm>
              <a:off x="3505200" y="3939822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4" name="Text Box 17"/>
            <p:cNvSpPr txBox="1">
              <a:spLocks noChangeArrowheads="1"/>
            </p:cNvSpPr>
            <p:nvPr/>
          </p:nvSpPr>
          <p:spPr bwMode="auto">
            <a:xfrm>
              <a:off x="3746751" y="3939822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5" name="Text Box 18"/>
            <p:cNvSpPr txBox="1">
              <a:spLocks noChangeArrowheads="1"/>
            </p:cNvSpPr>
            <p:nvPr/>
          </p:nvSpPr>
          <p:spPr bwMode="auto">
            <a:xfrm>
              <a:off x="3984458" y="3939822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3048000" y="4264378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57" name="Text Box 20"/>
            <p:cNvSpPr txBox="1">
              <a:spLocks noChangeArrowheads="1"/>
            </p:cNvSpPr>
            <p:nvPr/>
          </p:nvSpPr>
          <p:spPr bwMode="auto">
            <a:xfrm>
              <a:off x="3505200" y="4264378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3984458" y="4264378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69" name="Text Box 22"/>
            <p:cNvSpPr txBox="1">
              <a:spLocks noChangeArrowheads="1"/>
            </p:cNvSpPr>
            <p:nvPr/>
          </p:nvSpPr>
          <p:spPr bwMode="auto">
            <a:xfrm>
              <a:off x="3505200" y="4588933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70" name="Text Box 23"/>
            <p:cNvSpPr txBox="1">
              <a:spLocks noChangeArrowheads="1"/>
            </p:cNvSpPr>
            <p:nvPr/>
          </p:nvSpPr>
          <p:spPr bwMode="auto">
            <a:xfrm>
              <a:off x="3984458" y="4588933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71" name="Text Box 24"/>
            <p:cNvSpPr txBox="1">
              <a:spLocks noChangeArrowheads="1"/>
            </p:cNvSpPr>
            <p:nvPr/>
          </p:nvSpPr>
          <p:spPr bwMode="auto">
            <a:xfrm>
              <a:off x="3746751" y="4588933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72" name="Text Box 25"/>
            <p:cNvSpPr txBox="1">
              <a:spLocks noChangeArrowheads="1"/>
            </p:cNvSpPr>
            <p:nvPr/>
          </p:nvSpPr>
          <p:spPr bwMode="auto">
            <a:xfrm>
              <a:off x="3048000" y="4913489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3276600" y="4913489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84" name="Text Box 27"/>
            <p:cNvSpPr txBox="1">
              <a:spLocks noChangeArrowheads="1"/>
            </p:cNvSpPr>
            <p:nvPr/>
          </p:nvSpPr>
          <p:spPr bwMode="auto">
            <a:xfrm>
              <a:off x="3505200" y="4913489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85" name="Text Box 28"/>
            <p:cNvSpPr txBox="1">
              <a:spLocks noChangeArrowheads="1"/>
            </p:cNvSpPr>
            <p:nvPr/>
          </p:nvSpPr>
          <p:spPr bwMode="auto">
            <a:xfrm>
              <a:off x="3733800" y="4913489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86" name="Text Box 29"/>
            <p:cNvSpPr txBox="1">
              <a:spLocks noChangeArrowheads="1"/>
            </p:cNvSpPr>
            <p:nvPr/>
          </p:nvSpPr>
          <p:spPr bwMode="auto">
            <a:xfrm>
              <a:off x="3984458" y="4913489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87" name="Text Box 30"/>
            <p:cNvSpPr txBox="1">
              <a:spLocks noChangeArrowheads="1"/>
            </p:cNvSpPr>
            <p:nvPr/>
          </p:nvSpPr>
          <p:spPr bwMode="auto">
            <a:xfrm>
              <a:off x="3048000" y="5238044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88" name="Text Box 31"/>
            <p:cNvSpPr txBox="1">
              <a:spLocks noChangeArrowheads="1"/>
            </p:cNvSpPr>
            <p:nvPr/>
          </p:nvSpPr>
          <p:spPr bwMode="auto">
            <a:xfrm>
              <a:off x="3276600" y="5238044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89" name="Text Box 32"/>
            <p:cNvSpPr txBox="1">
              <a:spLocks noChangeArrowheads="1"/>
            </p:cNvSpPr>
            <p:nvPr/>
          </p:nvSpPr>
          <p:spPr bwMode="auto">
            <a:xfrm>
              <a:off x="3505200" y="5238044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90" name="Text Box 33"/>
            <p:cNvSpPr txBox="1">
              <a:spLocks noChangeArrowheads="1"/>
            </p:cNvSpPr>
            <p:nvPr/>
          </p:nvSpPr>
          <p:spPr bwMode="auto">
            <a:xfrm>
              <a:off x="3746751" y="5238044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91" name="Text Box 34"/>
            <p:cNvSpPr txBox="1">
              <a:spLocks noChangeArrowheads="1"/>
            </p:cNvSpPr>
            <p:nvPr/>
          </p:nvSpPr>
          <p:spPr bwMode="auto">
            <a:xfrm>
              <a:off x="3984458" y="5238044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92" name="AutoShape 35"/>
            <p:cNvSpPr>
              <a:spLocks/>
            </p:cNvSpPr>
            <p:nvPr/>
          </p:nvSpPr>
          <p:spPr bwMode="auto">
            <a:xfrm>
              <a:off x="2977816" y="3939822"/>
              <a:ext cx="124326" cy="1557867"/>
            </a:xfrm>
            <a:prstGeom prst="leftBracket">
              <a:avLst>
                <a:gd name="adj" fmla="val 100012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grpSp>
          <p:nvGrpSpPr>
            <p:cNvPr id="93" name="Group 37"/>
            <p:cNvGrpSpPr>
              <a:grpSpLocks/>
            </p:cNvGrpSpPr>
            <p:nvPr/>
          </p:nvGrpSpPr>
          <p:grpSpPr bwMode="auto">
            <a:xfrm>
              <a:off x="2667000" y="3809995"/>
              <a:ext cx="435142" cy="1833736"/>
              <a:chOff x="432" y="2016"/>
              <a:chExt cx="336" cy="1356"/>
            </a:xfrm>
          </p:grpSpPr>
          <p:sp>
            <p:nvSpPr>
              <p:cNvPr id="101" name="Text Box 38"/>
              <p:cNvSpPr txBox="1">
                <a:spLocks noChangeArrowheads="1"/>
              </p:cNvSpPr>
              <p:nvPr/>
            </p:nvSpPr>
            <p:spPr bwMode="auto">
              <a:xfrm>
                <a:off x="432" y="2265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3,1</a:t>
                </a:r>
              </a:p>
            </p:txBody>
          </p:sp>
          <p:sp>
            <p:nvSpPr>
              <p:cNvPr id="102" name="Text Box 39"/>
              <p:cNvSpPr txBox="1">
                <a:spLocks noChangeArrowheads="1"/>
              </p:cNvSpPr>
              <p:nvPr/>
            </p:nvSpPr>
            <p:spPr bwMode="auto">
              <a:xfrm>
                <a:off x="432" y="2016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6,1</a:t>
                </a:r>
              </a:p>
            </p:txBody>
          </p:sp>
          <p:sp>
            <p:nvSpPr>
              <p:cNvPr id="103" name="Text Box 40"/>
              <p:cNvSpPr txBox="1">
                <a:spLocks noChangeArrowheads="1"/>
              </p:cNvSpPr>
              <p:nvPr/>
            </p:nvSpPr>
            <p:spPr bwMode="auto">
              <a:xfrm>
                <a:off x="432" y="2505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2,1</a:t>
                </a:r>
              </a:p>
            </p:txBody>
          </p:sp>
          <p:sp>
            <p:nvSpPr>
              <p:cNvPr id="104" name="Text Box 41"/>
              <p:cNvSpPr txBox="1">
                <a:spLocks noChangeArrowheads="1"/>
              </p:cNvSpPr>
              <p:nvPr/>
            </p:nvSpPr>
            <p:spPr bwMode="auto">
              <a:xfrm>
                <a:off x="432" y="2736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6,2</a:t>
                </a:r>
              </a:p>
            </p:txBody>
          </p:sp>
          <p:sp>
            <p:nvSpPr>
              <p:cNvPr id="105" name="Text Box 42"/>
              <p:cNvSpPr txBox="1">
                <a:spLocks noChangeArrowheads="1"/>
              </p:cNvSpPr>
              <p:nvPr/>
            </p:nvSpPr>
            <p:spPr bwMode="auto">
              <a:xfrm>
                <a:off x="432" y="2985"/>
                <a:ext cx="336" cy="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l-GR" altLang="en-US" sz="2000"/>
                  <a:t>ρ</a:t>
                </a:r>
                <a:r>
                  <a:rPr lang="de-DE" altLang="en-US" sz="2000"/>
                  <a:t> </a:t>
                </a:r>
                <a:r>
                  <a:rPr lang="en-US" altLang="en-US" sz="800" b="1"/>
                  <a:t>6,3</a:t>
                </a:r>
              </a:p>
            </p:txBody>
          </p:sp>
        </p:grpSp>
        <p:sp>
          <p:nvSpPr>
            <p:cNvPr id="94" name="Text Box 34"/>
            <p:cNvSpPr txBox="1">
              <a:spLocks noChangeArrowheads="1"/>
            </p:cNvSpPr>
            <p:nvPr/>
          </p:nvSpPr>
          <p:spPr bwMode="auto">
            <a:xfrm>
              <a:off x="4601160" y="5390444"/>
              <a:ext cx="580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/>
                <a:t>5X6</a:t>
              </a:r>
            </a:p>
          </p:txBody>
        </p:sp>
        <p:sp>
          <p:nvSpPr>
            <p:cNvPr id="95" name="AutoShape 36"/>
            <p:cNvSpPr>
              <a:spLocks/>
            </p:cNvSpPr>
            <p:nvPr/>
          </p:nvSpPr>
          <p:spPr bwMode="auto">
            <a:xfrm>
              <a:off x="4495800" y="3941064"/>
              <a:ext cx="124326" cy="1557867"/>
            </a:xfrm>
            <a:prstGeom prst="rightBracket">
              <a:avLst>
                <a:gd name="adj" fmla="val 100012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96" name="Text Box 18"/>
            <p:cNvSpPr txBox="1">
              <a:spLocks noChangeArrowheads="1"/>
            </p:cNvSpPr>
            <p:nvPr/>
          </p:nvSpPr>
          <p:spPr bwMode="auto">
            <a:xfrm>
              <a:off x="4261184" y="3941064"/>
              <a:ext cx="310816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97" name="Text Box 21"/>
            <p:cNvSpPr txBox="1">
              <a:spLocks noChangeArrowheads="1"/>
            </p:cNvSpPr>
            <p:nvPr/>
          </p:nvSpPr>
          <p:spPr bwMode="auto">
            <a:xfrm>
              <a:off x="4192448" y="4265798"/>
              <a:ext cx="4632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98" name="Text Box 23"/>
            <p:cNvSpPr txBox="1">
              <a:spLocks noChangeArrowheads="1"/>
            </p:cNvSpPr>
            <p:nvPr/>
          </p:nvSpPr>
          <p:spPr bwMode="auto">
            <a:xfrm>
              <a:off x="4231356" y="4590353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99" name="Text Box 29"/>
            <p:cNvSpPr txBox="1">
              <a:spLocks noChangeArrowheads="1"/>
            </p:cNvSpPr>
            <p:nvPr/>
          </p:nvSpPr>
          <p:spPr bwMode="auto">
            <a:xfrm>
              <a:off x="4184984" y="4918642"/>
              <a:ext cx="4632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100" name="Text Box 34"/>
            <p:cNvSpPr txBox="1">
              <a:spLocks noChangeArrowheads="1"/>
            </p:cNvSpPr>
            <p:nvPr/>
          </p:nvSpPr>
          <p:spPr bwMode="auto">
            <a:xfrm>
              <a:off x="4220160" y="5227998"/>
              <a:ext cx="199440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</p:grpSp>
      <p:grpSp>
        <p:nvGrpSpPr>
          <p:cNvPr id="106" name="Group 650"/>
          <p:cNvGrpSpPr>
            <a:grpSpLocks/>
          </p:cNvGrpSpPr>
          <p:nvPr/>
        </p:nvGrpSpPr>
        <p:grpSpPr bwMode="auto">
          <a:xfrm>
            <a:off x="7391401" y="914400"/>
            <a:ext cx="2105025" cy="2063750"/>
            <a:chOff x="4419600" y="990600"/>
            <a:chExt cx="2104440" cy="2064485"/>
          </a:xfrm>
        </p:grpSpPr>
        <p:sp>
          <p:nvSpPr>
            <p:cNvPr id="107" name="Text Box 43"/>
            <p:cNvSpPr txBox="1">
              <a:spLocks noChangeArrowheads="1"/>
            </p:cNvSpPr>
            <p:nvPr/>
          </p:nvSpPr>
          <p:spPr bwMode="auto">
            <a:xfrm>
              <a:off x="4784725" y="1143000"/>
              <a:ext cx="3048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08" name="Text Box 44"/>
            <p:cNvSpPr txBox="1">
              <a:spLocks noChangeArrowheads="1"/>
            </p:cNvSpPr>
            <p:nvPr/>
          </p:nvSpPr>
          <p:spPr bwMode="auto">
            <a:xfrm>
              <a:off x="5013325" y="14507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09" name="Text Box 45"/>
            <p:cNvSpPr txBox="1">
              <a:spLocks noChangeArrowheads="1"/>
            </p:cNvSpPr>
            <p:nvPr/>
          </p:nvSpPr>
          <p:spPr bwMode="auto">
            <a:xfrm>
              <a:off x="5486400" y="1450777"/>
              <a:ext cx="3048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0" name="Text Box 46"/>
            <p:cNvSpPr txBox="1">
              <a:spLocks noChangeArrowheads="1"/>
            </p:cNvSpPr>
            <p:nvPr/>
          </p:nvSpPr>
          <p:spPr bwMode="auto">
            <a:xfrm>
              <a:off x="4784725" y="17555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11" name="Text Box 48"/>
            <p:cNvSpPr txBox="1">
              <a:spLocks noChangeArrowheads="1"/>
            </p:cNvSpPr>
            <p:nvPr/>
          </p:nvSpPr>
          <p:spPr bwMode="auto">
            <a:xfrm>
              <a:off x="5013325" y="1143000"/>
              <a:ext cx="3048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2" name="Text Box 49"/>
            <p:cNvSpPr txBox="1">
              <a:spLocks noChangeArrowheads="1"/>
            </p:cNvSpPr>
            <p:nvPr/>
          </p:nvSpPr>
          <p:spPr bwMode="auto">
            <a:xfrm>
              <a:off x="5241925" y="1143000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3" name="Text Box 50"/>
            <p:cNvSpPr txBox="1">
              <a:spLocks noChangeArrowheads="1"/>
            </p:cNvSpPr>
            <p:nvPr/>
          </p:nvSpPr>
          <p:spPr bwMode="auto">
            <a:xfrm>
              <a:off x="5486400" y="1143000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14" name="Text Box 51"/>
            <p:cNvSpPr txBox="1">
              <a:spLocks noChangeArrowheads="1"/>
            </p:cNvSpPr>
            <p:nvPr/>
          </p:nvSpPr>
          <p:spPr bwMode="auto">
            <a:xfrm>
              <a:off x="5715000" y="1143000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15" name="Text Box 52"/>
            <p:cNvSpPr txBox="1">
              <a:spLocks noChangeArrowheads="1"/>
            </p:cNvSpPr>
            <p:nvPr/>
          </p:nvSpPr>
          <p:spPr bwMode="auto">
            <a:xfrm>
              <a:off x="4784725" y="14507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16" name="Text Box 53"/>
            <p:cNvSpPr txBox="1">
              <a:spLocks noChangeArrowheads="1"/>
            </p:cNvSpPr>
            <p:nvPr/>
          </p:nvSpPr>
          <p:spPr bwMode="auto">
            <a:xfrm>
              <a:off x="5241925" y="14507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7" name="Text Box 54"/>
            <p:cNvSpPr txBox="1">
              <a:spLocks noChangeArrowheads="1"/>
            </p:cNvSpPr>
            <p:nvPr/>
          </p:nvSpPr>
          <p:spPr bwMode="auto">
            <a:xfrm>
              <a:off x="5715000" y="14507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18" name="Text Box 55"/>
            <p:cNvSpPr txBox="1">
              <a:spLocks noChangeArrowheads="1"/>
            </p:cNvSpPr>
            <p:nvPr/>
          </p:nvSpPr>
          <p:spPr bwMode="auto">
            <a:xfrm>
              <a:off x="5241925" y="17555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19" name="Text Box 56"/>
            <p:cNvSpPr txBox="1">
              <a:spLocks noChangeArrowheads="1"/>
            </p:cNvSpPr>
            <p:nvPr/>
          </p:nvSpPr>
          <p:spPr bwMode="auto">
            <a:xfrm>
              <a:off x="5715000" y="17555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0" name="Text Box 57"/>
            <p:cNvSpPr txBox="1">
              <a:spLocks noChangeArrowheads="1"/>
            </p:cNvSpPr>
            <p:nvPr/>
          </p:nvSpPr>
          <p:spPr bwMode="auto">
            <a:xfrm>
              <a:off x="5486400" y="17555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1" name="Text Box 58"/>
            <p:cNvSpPr txBox="1">
              <a:spLocks noChangeArrowheads="1"/>
            </p:cNvSpPr>
            <p:nvPr/>
          </p:nvSpPr>
          <p:spPr bwMode="auto">
            <a:xfrm>
              <a:off x="4784725" y="20603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22" name="Text Box 59"/>
            <p:cNvSpPr txBox="1">
              <a:spLocks noChangeArrowheads="1"/>
            </p:cNvSpPr>
            <p:nvPr/>
          </p:nvSpPr>
          <p:spPr bwMode="auto">
            <a:xfrm>
              <a:off x="5013325" y="20603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23" name="Text Box 60"/>
            <p:cNvSpPr txBox="1">
              <a:spLocks noChangeArrowheads="1"/>
            </p:cNvSpPr>
            <p:nvPr/>
          </p:nvSpPr>
          <p:spPr bwMode="auto">
            <a:xfrm>
              <a:off x="5241925" y="20603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24" name="Text Box 61"/>
            <p:cNvSpPr txBox="1">
              <a:spLocks noChangeArrowheads="1"/>
            </p:cNvSpPr>
            <p:nvPr/>
          </p:nvSpPr>
          <p:spPr bwMode="auto">
            <a:xfrm>
              <a:off x="5470525" y="20603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5" name="Text Box 62"/>
            <p:cNvSpPr txBox="1">
              <a:spLocks noChangeArrowheads="1"/>
            </p:cNvSpPr>
            <p:nvPr/>
          </p:nvSpPr>
          <p:spPr bwMode="auto">
            <a:xfrm>
              <a:off x="5715000" y="20603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26" name="Text Box 63"/>
            <p:cNvSpPr txBox="1">
              <a:spLocks noChangeArrowheads="1"/>
            </p:cNvSpPr>
            <p:nvPr/>
          </p:nvSpPr>
          <p:spPr bwMode="auto">
            <a:xfrm>
              <a:off x="4784725" y="2362200"/>
              <a:ext cx="4730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27" name="Text Box 64"/>
            <p:cNvSpPr txBox="1">
              <a:spLocks noChangeArrowheads="1"/>
            </p:cNvSpPr>
            <p:nvPr/>
          </p:nvSpPr>
          <p:spPr bwMode="auto">
            <a:xfrm>
              <a:off x="5013325" y="2362200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8" name="Text Box 65"/>
            <p:cNvSpPr txBox="1">
              <a:spLocks noChangeArrowheads="1"/>
            </p:cNvSpPr>
            <p:nvPr/>
          </p:nvSpPr>
          <p:spPr bwMode="auto">
            <a:xfrm>
              <a:off x="5241925" y="2362200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29" name="Text Box 66"/>
            <p:cNvSpPr txBox="1">
              <a:spLocks noChangeArrowheads="1"/>
            </p:cNvSpPr>
            <p:nvPr/>
          </p:nvSpPr>
          <p:spPr bwMode="auto">
            <a:xfrm>
              <a:off x="5486400" y="2362200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130" name="Text Box 67"/>
            <p:cNvSpPr txBox="1">
              <a:spLocks noChangeArrowheads="1"/>
            </p:cNvSpPr>
            <p:nvPr/>
          </p:nvSpPr>
          <p:spPr bwMode="auto">
            <a:xfrm>
              <a:off x="5715000" y="2362200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31" name="AutoShape 68"/>
            <p:cNvSpPr>
              <a:spLocks/>
            </p:cNvSpPr>
            <p:nvPr/>
          </p:nvSpPr>
          <p:spPr bwMode="auto">
            <a:xfrm>
              <a:off x="4784724" y="1143001"/>
              <a:ext cx="45719" cy="1828800"/>
            </a:xfrm>
            <a:prstGeom prst="leftBracket">
              <a:avLst>
                <a:gd name="adj" fmla="val 100002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32" name="Text Box 70"/>
            <p:cNvSpPr txBox="1">
              <a:spLocks noChangeArrowheads="1"/>
            </p:cNvSpPr>
            <p:nvPr/>
          </p:nvSpPr>
          <p:spPr bwMode="auto">
            <a:xfrm>
              <a:off x="4419600" y="1312665"/>
              <a:ext cx="5334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3,1</a:t>
              </a:r>
            </a:p>
          </p:txBody>
        </p:sp>
        <p:sp>
          <p:nvSpPr>
            <p:cNvPr id="133" name="Text Box 71"/>
            <p:cNvSpPr txBox="1">
              <a:spLocks noChangeArrowheads="1"/>
            </p:cNvSpPr>
            <p:nvPr/>
          </p:nvSpPr>
          <p:spPr bwMode="auto">
            <a:xfrm>
              <a:off x="4419600" y="990600"/>
              <a:ext cx="5334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2,1</a:t>
              </a:r>
            </a:p>
          </p:txBody>
        </p:sp>
        <p:sp>
          <p:nvSpPr>
            <p:cNvPr id="134" name="Text Box 72"/>
            <p:cNvSpPr txBox="1">
              <a:spLocks noChangeArrowheads="1"/>
            </p:cNvSpPr>
            <p:nvPr/>
          </p:nvSpPr>
          <p:spPr bwMode="auto">
            <a:xfrm>
              <a:off x="4419600" y="1617465"/>
              <a:ext cx="533400" cy="523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4,1</a:t>
              </a:r>
            </a:p>
          </p:txBody>
        </p:sp>
        <p:sp>
          <p:nvSpPr>
            <p:cNvPr id="135" name="Text Box 73"/>
            <p:cNvSpPr txBox="1">
              <a:spLocks noChangeArrowheads="1"/>
            </p:cNvSpPr>
            <p:nvPr/>
          </p:nvSpPr>
          <p:spPr bwMode="auto">
            <a:xfrm>
              <a:off x="4419600" y="1922264"/>
              <a:ext cx="5334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3,2</a:t>
              </a:r>
            </a:p>
          </p:txBody>
        </p:sp>
        <p:sp>
          <p:nvSpPr>
            <p:cNvPr id="136" name="Text Box 74"/>
            <p:cNvSpPr txBox="1">
              <a:spLocks noChangeArrowheads="1"/>
            </p:cNvSpPr>
            <p:nvPr/>
          </p:nvSpPr>
          <p:spPr bwMode="auto">
            <a:xfrm>
              <a:off x="4419600" y="2227065"/>
              <a:ext cx="533400" cy="523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3,4</a:t>
              </a:r>
            </a:p>
          </p:txBody>
        </p:sp>
        <p:sp>
          <p:nvSpPr>
            <p:cNvPr id="137" name="Text Box 63"/>
            <p:cNvSpPr txBox="1">
              <a:spLocks noChangeArrowheads="1"/>
            </p:cNvSpPr>
            <p:nvPr/>
          </p:nvSpPr>
          <p:spPr bwMode="auto">
            <a:xfrm>
              <a:off x="4784725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38" name="Text Box 64"/>
            <p:cNvSpPr txBox="1">
              <a:spLocks noChangeArrowheads="1"/>
            </p:cNvSpPr>
            <p:nvPr/>
          </p:nvSpPr>
          <p:spPr bwMode="auto">
            <a:xfrm>
              <a:off x="5013325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39" name="Text Box 65"/>
            <p:cNvSpPr txBox="1">
              <a:spLocks noChangeArrowheads="1"/>
            </p:cNvSpPr>
            <p:nvPr/>
          </p:nvSpPr>
          <p:spPr bwMode="auto">
            <a:xfrm>
              <a:off x="5241925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40" name="Text Box 66"/>
            <p:cNvSpPr txBox="1">
              <a:spLocks noChangeArrowheads="1"/>
            </p:cNvSpPr>
            <p:nvPr/>
          </p:nvSpPr>
          <p:spPr bwMode="auto">
            <a:xfrm>
              <a:off x="5486400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141" name="Text Box 67"/>
            <p:cNvSpPr txBox="1">
              <a:spLocks noChangeArrowheads="1"/>
            </p:cNvSpPr>
            <p:nvPr/>
          </p:nvSpPr>
          <p:spPr bwMode="auto">
            <a:xfrm>
              <a:off x="5715000" y="2669977"/>
              <a:ext cx="244475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42" name="Text Box 74"/>
            <p:cNvSpPr txBox="1">
              <a:spLocks noChangeArrowheads="1"/>
            </p:cNvSpPr>
            <p:nvPr/>
          </p:nvSpPr>
          <p:spPr bwMode="auto">
            <a:xfrm>
              <a:off x="4419600" y="2531865"/>
              <a:ext cx="533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3,7</a:t>
              </a:r>
            </a:p>
          </p:txBody>
        </p:sp>
        <p:sp>
          <p:nvSpPr>
            <p:cNvPr id="143" name="AutoShape 68"/>
            <p:cNvSpPr>
              <a:spLocks/>
            </p:cNvSpPr>
            <p:nvPr/>
          </p:nvSpPr>
          <p:spPr bwMode="auto">
            <a:xfrm flipH="1">
              <a:off x="5943601" y="1143001"/>
              <a:ext cx="76198" cy="1828800"/>
            </a:xfrm>
            <a:prstGeom prst="leftBracket">
              <a:avLst>
                <a:gd name="adj" fmla="val 100003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44" name="Text Box 46"/>
            <p:cNvSpPr txBox="1">
              <a:spLocks noChangeArrowheads="1"/>
            </p:cNvSpPr>
            <p:nvPr/>
          </p:nvSpPr>
          <p:spPr bwMode="auto">
            <a:xfrm>
              <a:off x="5013325" y="1755577"/>
              <a:ext cx="381000" cy="307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145" name="Text Box 34"/>
            <p:cNvSpPr txBox="1">
              <a:spLocks noChangeArrowheads="1"/>
            </p:cNvSpPr>
            <p:nvPr/>
          </p:nvSpPr>
          <p:spPr bwMode="auto">
            <a:xfrm>
              <a:off x="5943600" y="2743200"/>
              <a:ext cx="580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/>
                <a:t>6X5</a:t>
              </a:r>
            </a:p>
          </p:txBody>
        </p:sp>
      </p:grpSp>
      <p:grpSp>
        <p:nvGrpSpPr>
          <p:cNvPr id="158" name="Group 702"/>
          <p:cNvGrpSpPr>
            <a:grpSpLocks/>
          </p:cNvGrpSpPr>
          <p:nvPr/>
        </p:nvGrpSpPr>
        <p:grpSpPr bwMode="auto">
          <a:xfrm>
            <a:off x="5181600" y="1766888"/>
            <a:ext cx="2057400" cy="366712"/>
            <a:chOff x="3733800" y="1828800"/>
            <a:chExt cx="2057400" cy="366713"/>
          </a:xfrm>
        </p:grpSpPr>
        <p:sp>
          <p:nvSpPr>
            <p:cNvPr id="159" name="Right Arrow 703"/>
            <p:cNvSpPr>
              <a:spLocks noChangeArrowheads="1"/>
            </p:cNvSpPr>
            <p:nvPr/>
          </p:nvSpPr>
          <p:spPr bwMode="auto">
            <a:xfrm>
              <a:off x="3733800" y="1828800"/>
              <a:ext cx="457200" cy="30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60" name="Right Arrow 704"/>
            <p:cNvSpPr>
              <a:spLocks noChangeArrowheads="1"/>
            </p:cNvSpPr>
            <p:nvPr/>
          </p:nvSpPr>
          <p:spPr bwMode="auto">
            <a:xfrm rot="10800000">
              <a:off x="5334000" y="1828800"/>
              <a:ext cx="457200" cy="30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61" name="Text Box 159"/>
            <p:cNvSpPr txBox="1">
              <a:spLocks noChangeArrowheads="1"/>
            </p:cNvSpPr>
            <p:nvPr/>
          </p:nvSpPr>
          <p:spPr bwMode="auto">
            <a:xfrm>
              <a:off x="4267200" y="1828800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88 %</a:t>
              </a:r>
            </a:p>
          </p:txBody>
        </p:sp>
      </p:grpSp>
      <p:grpSp>
        <p:nvGrpSpPr>
          <p:cNvPr id="162" name="Group 567"/>
          <p:cNvGrpSpPr>
            <a:grpSpLocks/>
          </p:cNvGrpSpPr>
          <p:nvPr/>
        </p:nvGrpSpPr>
        <p:grpSpPr bwMode="auto">
          <a:xfrm>
            <a:off x="2895600" y="4042065"/>
            <a:ext cx="2895596" cy="2306780"/>
            <a:chOff x="2438400" y="2514600"/>
            <a:chExt cx="2895596" cy="2306780"/>
          </a:xfrm>
        </p:grpSpPr>
        <p:sp>
          <p:nvSpPr>
            <p:cNvPr id="163" name="AutoShape 35"/>
            <p:cNvSpPr>
              <a:spLocks/>
            </p:cNvSpPr>
            <p:nvPr/>
          </p:nvSpPr>
          <p:spPr bwMode="auto">
            <a:xfrm>
              <a:off x="2766018" y="2644422"/>
              <a:ext cx="53382" cy="1912584"/>
            </a:xfrm>
            <a:prstGeom prst="leftBracket">
              <a:avLst>
                <a:gd name="adj" fmla="val 99988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164" name="Text Box 38"/>
            <p:cNvSpPr txBox="1">
              <a:spLocks noChangeArrowheads="1"/>
            </p:cNvSpPr>
            <p:nvPr/>
          </p:nvSpPr>
          <p:spPr bwMode="auto">
            <a:xfrm>
              <a:off x="2438400" y="2851326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3,6</a:t>
              </a:r>
            </a:p>
          </p:txBody>
        </p:sp>
        <p:sp>
          <p:nvSpPr>
            <p:cNvPr id="165" name="Text Box 39"/>
            <p:cNvSpPr txBox="1">
              <a:spLocks noChangeArrowheads="1"/>
            </p:cNvSpPr>
            <p:nvPr/>
          </p:nvSpPr>
          <p:spPr bwMode="auto">
            <a:xfrm>
              <a:off x="2438400" y="2514600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5,6</a:t>
              </a:r>
            </a:p>
          </p:txBody>
        </p:sp>
        <p:sp>
          <p:nvSpPr>
            <p:cNvPr id="166" name="Text Box 40"/>
            <p:cNvSpPr txBox="1">
              <a:spLocks noChangeArrowheads="1"/>
            </p:cNvSpPr>
            <p:nvPr/>
          </p:nvSpPr>
          <p:spPr bwMode="auto">
            <a:xfrm>
              <a:off x="2438400" y="3175882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4,6</a:t>
              </a:r>
            </a:p>
          </p:txBody>
        </p:sp>
        <p:sp>
          <p:nvSpPr>
            <p:cNvPr id="167" name="Text Box 41"/>
            <p:cNvSpPr txBox="1">
              <a:spLocks noChangeArrowheads="1"/>
            </p:cNvSpPr>
            <p:nvPr/>
          </p:nvSpPr>
          <p:spPr bwMode="auto">
            <a:xfrm>
              <a:off x="2438400" y="3488267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3,5</a:t>
              </a:r>
            </a:p>
          </p:txBody>
        </p:sp>
        <p:sp>
          <p:nvSpPr>
            <p:cNvPr id="168" name="Text Box 42"/>
            <p:cNvSpPr txBox="1">
              <a:spLocks noChangeArrowheads="1"/>
            </p:cNvSpPr>
            <p:nvPr/>
          </p:nvSpPr>
          <p:spPr bwMode="auto">
            <a:xfrm>
              <a:off x="2438400" y="3810000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4,5</a:t>
              </a:r>
            </a:p>
          </p:txBody>
        </p:sp>
        <p:sp>
          <p:nvSpPr>
            <p:cNvPr id="169" name="Text Box 42"/>
            <p:cNvSpPr txBox="1">
              <a:spLocks noChangeArrowheads="1"/>
            </p:cNvSpPr>
            <p:nvPr/>
          </p:nvSpPr>
          <p:spPr bwMode="auto">
            <a:xfrm>
              <a:off x="2438400" y="4124980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3,8</a:t>
              </a:r>
            </a:p>
          </p:txBody>
        </p:sp>
        <p:sp>
          <p:nvSpPr>
            <p:cNvPr id="171" name="AutoShape 35"/>
            <p:cNvSpPr>
              <a:spLocks/>
            </p:cNvSpPr>
            <p:nvPr/>
          </p:nvSpPr>
          <p:spPr bwMode="auto">
            <a:xfrm flipH="1">
              <a:off x="4611020" y="2644422"/>
              <a:ext cx="57958" cy="1912584"/>
            </a:xfrm>
            <a:prstGeom prst="leftBracket">
              <a:avLst>
                <a:gd name="adj" fmla="val 9995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grpSp>
          <p:nvGrpSpPr>
            <p:cNvPr id="172" name="Group 479"/>
            <p:cNvGrpSpPr>
              <a:grpSpLocks/>
            </p:cNvGrpSpPr>
            <p:nvPr/>
          </p:nvGrpSpPr>
          <p:grpSpPr bwMode="auto">
            <a:xfrm>
              <a:off x="2767152" y="3886200"/>
              <a:ext cx="1843868" cy="307777"/>
              <a:chOff x="3128099" y="2415822"/>
              <a:chExt cx="1843868" cy="307777"/>
            </a:xfrm>
          </p:grpSpPr>
          <p:sp>
            <p:nvSpPr>
              <p:cNvPr id="234" name="Line 9"/>
              <p:cNvSpPr>
                <a:spLocks noChangeShapeType="1"/>
              </p:cNvSpPr>
              <p:nvPr/>
            </p:nvSpPr>
            <p:spPr bwMode="auto">
              <a:xfrm>
                <a:off x="4043530" y="2415822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Text Box 10"/>
              <p:cNvSpPr txBox="1">
                <a:spLocks noChangeArrowheads="1"/>
              </p:cNvSpPr>
              <p:nvPr/>
            </p:nvSpPr>
            <p:spPr bwMode="auto">
              <a:xfrm>
                <a:off x="3128099" y="2415822"/>
                <a:ext cx="2486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36" name="Text Box 15"/>
              <p:cNvSpPr txBox="1">
                <a:spLocks noChangeArrowheads="1"/>
              </p:cNvSpPr>
              <p:nvPr/>
            </p:nvSpPr>
            <p:spPr bwMode="auto">
              <a:xfrm>
                <a:off x="3424990" y="2415822"/>
                <a:ext cx="2486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37" name="Text Box 16"/>
              <p:cNvSpPr txBox="1">
                <a:spLocks noChangeArrowheads="1"/>
              </p:cNvSpPr>
              <p:nvPr/>
            </p:nvSpPr>
            <p:spPr bwMode="auto">
              <a:xfrm>
                <a:off x="3648660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38" name="Text Box 17"/>
              <p:cNvSpPr txBox="1">
                <a:spLocks noChangeArrowheads="1"/>
              </p:cNvSpPr>
              <p:nvPr/>
            </p:nvSpPr>
            <p:spPr bwMode="auto">
              <a:xfrm>
                <a:off x="3906253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39" name="Text Box 18"/>
              <p:cNvSpPr txBox="1">
                <a:spLocks noChangeArrowheads="1"/>
              </p:cNvSpPr>
              <p:nvPr/>
            </p:nvSpPr>
            <p:spPr bwMode="auto">
              <a:xfrm>
                <a:off x="4158916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40" name="Line 9"/>
              <p:cNvSpPr>
                <a:spLocks noChangeShapeType="1"/>
              </p:cNvSpPr>
              <p:nvPr/>
            </p:nvSpPr>
            <p:spPr bwMode="auto">
              <a:xfrm>
                <a:off x="4798428" y="2415822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Text Box 16"/>
              <p:cNvSpPr txBox="1">
                <a:spLocks noChangeArrowheads="1"/>
              </p:cNvSpPr>
              <p:nvPr/>
            </p:nvSpPr>
            <p:spPr bwMode="auto">
              <a:xfrm>
                <a:off x="4419600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42" name="Text Box 17"/>
              <p:cNvSpPr txBox="1">
                <a:spLocks noChangeArrowheads="1"/>
              </p:cNvSpPr>
              <p:nvPr/>
            </p:nvSpPr>
            <p:spPr bwMode="auto">
              <a:xfrm>
                <a:off x="4661151" y="2415822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</p:grpSp>
        <p:grpSp>
          <p:nvGrpSpPr>
            <p:cNvPr id="173" name="Group 481"/>
            <p:cNvGrpSpPr>
              <a:grpSpLocks/>
            </p:cNvGrpSpPr>
            <p:nvPr/>
          </p:nvGrpSpPr>
          <p:grpSpPr bwMode="auto">
            <a:xfrm>
              <a:off x="2736098" y="2974071"/>
              <a:ext cx="1967516" cy="525463"/>
              <a:chOff x="3124200" y="3059549"/>
              <a:chExt cx="1967516" cy="1261229"/>
            </a:xfrm>
          </p:grpSpPr>
          <p:sp>
            <p:nvSpPr>
              <p:cNvPr id="225" name="Text Box 13"/>
              <p:cNvSpPr txBox="1">
                <a:spLocks noChangeArrowheads="1"/>
              </p:cNvSpPr>
              <p:nvPr/>
            </p:nvSpPr>
            <p:spPr bwMode="auto">
              <a:xfrm>
                <a:off x="3124200" y="3064933"/>
                <a:ext cx="457200" cy="1255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de-DE" altLang="en-US" sz="1400" dirty="0"/>
              </a:p>
            </p:txBody>
          </p:sp>
          <p:sp>
            <p:nvSpPr>
              <p:cNvPr id="226" name="Text Box 22"/>
              <p:cNvSpPr txBox="1">
                <a:spLocks noChangeArrowheads="1"/>
              </p:cNvSpPr>
              <p:nvPr/>
            </p:nvSpPr>
            <p:spPr bwMode="auto">
              <a:xfrm>
                <a:off x="3648660" y="3064933"/>
                <a:ext cx="19944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27" name="Text Box 23"/>
              <p:cNvSpPr txBox="1">
                <a:spLocks noChangeArrowheads="1"/>
              </p:cNvSpPr>
              <p:nvPr/>
            </p:nvSpPr>
            <p:spPr bwMode="auto">
              <a:xfrm>
                <a:off x="4158916" y="3073891"/>
                <a:ext cx="19944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28" name="Text Box 24"/>
              <p:cNvSpPr txBox="1">
                <a:spLocks noChangeArrowheads="1"/>
              </p:cNvSpPr>
              <p:nvPr/>
            </p:nvSpPr>
            <p:spPr bwMode="auto">
              <a:xfrm>
                <a:off x="3906253" y="3064933"/>
                <a:ext cx="19944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30" name="Text Box 23"/>
              <p:cNvSpPr txBox="1">
                <a:spLocks noChangeArrowheads="1"/>
              </p:cNvSpPr>
              <p:nvPr/>
            </p:nvSpPr>
            <p:spPr bwMode="auto">
              <a:xfrm>
                <a:off x="4398814" y="3064933"/>
                <a:ext cx="45720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N</a:t>
                </a:r>
              </a:p>
            </p:txBody>
          </p:sp>
          <p:sp>
            <p:nvSpPr>
              <p:cNvPr id="232" name="Text Box 31"/>
              <p:cNvSpPr txBox="1">
                <a:spLocks noChangeArrowheads="1"/>
              </p:cNvSpPr>
              <p:nvPr/>
            </p:nvSpPr>
            <p:spPr bwMode="auto">
              <a:xfrm>
                <a:off x="3297823" y="3059549"/>
                <a:ext cx="53340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 A</a:t>
                </a:r>
              </a:p>
            </p:txBody>
          </p:sp>
          <p:sp>
            <p:nvSpPr>
              <p:cNvPr id="233" name="Text Box 23"/>
              <p:cNvSpPr txBox="1">
                <a:spLocks noChangeArrowheads="1"/>
              </p:cNvSpPr>
              <p:nvPr/>
            </p:nvSpPr>
            <p:spPr bwMode="auto">
              <a:xfrm>
                <a:off x="4634516" y="3064933"/>
                <a:ext cx="457200" cy="738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 A</a:t>
                </a:r>
              </a:p>
            </p:txBody>
          </p:sp>
        </p:grpSp>
        <p:grpSp>
          <p:nvGrpSpPr>
            <p:cNvPr id="174" name="Group 482"/>
            <p:cNvGrpSpPr>
              <a:grpSpLocks/>
            </p:cNvGrpSpPr>
            <p:nvPr/>
          </p:nvGrpSpPr>
          <p:grpSpPr bwMode="auto">
            <a:xfrm>
              <a:off x="2743200" y="2664023"/>
              <a:ext cx="1767362" cy="307777"/>
              <a:chOff x="3124200" y="3389489"/>
              <a:chExt cx="1767362" cy="307777"/>
            </a:xfrm>
          </p:grpSpPr>
          <p:sp>
            <p:nvSpPr>
              <p:cNvPr id="216" name="Text Box 25"/>
              <p:cNvSpPr txBox="1">
                <a:spLocks noChangeArrowheads="1"/>
              </p:cNvSpPr>
              <p:nvPr/>
            </p:nvSpPr>
            <p:spPr bwMode="auto">
              <a:xfrm>
                <a:off x="3124200" y="3389489"/>
                <a:ext cx="3810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  <p:sp>
            <p:nvSpPr>
              <p:cNvPr id="217" name="Text Box 26"/>
              <p:cNvSpPr txBox="1">
                <a:spLocks noChangeArrowheads="1"/>
              </p:cNvSpPr>
              <p:nvPr/>
            </p:nvSpPr>
            <p:spPr bwMode="auto">
              <a:xfrm>
                <a:off x="3424990" y="3389489"/>
                <a:ext cx="3108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18" name="Text Box 27"/>
              <p:cNvSpPr txBox="1">
                <a:spLocks noChangeArrowheads="1"/>
              </p:cNvSpPr>
              <p:nvPr/>
            </p:nvSpPr>
            <p:spPr bwMode="auto">
              <a:xfrm>
                <a:off x="3648660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19" name="Text Box 28"/>
              <p:cNvSpPr txBox="1">
                <a:spLocks noChangeArrowheads="1"/>
              </p:cNvSpPr>
              <p:nvPr/>
            </p:nvSpPr>
            <p:spPr bwMode="auto">
              <a:xfrm>
                <a:off x="3893302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20" name="Text Box 29"/>
              <p:cNvSpPr txBox="1">
                <a:spLocks noChangeArrowheads="1"/>
              </p:cNvSpPr>
              <p:nvPr/>
            </p:nvSpPr>
            <p:spPr bwMode="auto">
              <a:xfrm>
                <a:off x="4158916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23" name="Text Box 29"/>
              <p:cNvSpPr txBox="1">
                <a:spLocks noChangeArrowheads="1"/>
              </p:cNvSpPr>
              <p:nvPr/>
            </p:nvSpPr>
            <p:spPr bwMode="auto">
              <a:xfrm>
                <a:off x="4456420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24" name="Text Box 29"/>
              <p:cNvSpPr txBox="1">
                <a:spLocks noChangeArrowheads="1"/>
              </p:cNvSpPr>
              <p:nvPr/>
            </p:nvSpPr>
            <p:spPr bwMode="auto">
              <a:xfrm>
                <a:off x="4692122" y="3389489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</p:grpSp>
        <p:grpSp>
          <p:nvGrpSpPr>
            <p:cNvPr id="175" name="Group 483"/>
            <p:cNvGrpSpPr>
              <a:grpSpLocks/>
            </p:cNvGrpSpPr>
            <p:nvPr/>
          </p:nvGrpSpPr>
          <p:grpSpPr bwMode="auto">
            <a:xfrm>
              <a:off x="2736098" y="4191000"/>
              <a:ext cx="1736391" cy="307777"/>
              <a:chOff x="3124200" y="3714044"/>
              <a:chExt cx="1736391" cy="307777"/>
            </a:xfrm>
          </p:grpSpPr>
          <p:sp>
            <p:nvSpPr>
              <p:cNvPr id="207" name="Text Box 30"/>
              <p:cNvSpPr txBox="1">
                <a:spLocks noChangeArrowheads="1"/>
              </p:cNvSpPr>
              <p:nvPr/>
            </p:nvSpPr>
            <p:spPr bwMode="auto">
              <a:xfrm>
                <a:off x="3124200" y="3714044"/>
                <a:ext cx="3810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T</a:t>
                </a:r>
              </a:p>
            </p:txBody>
          </p:sp>
          <p:sp>
            <p:nvSpPr>
              <p:cNvPr id="208" name="Text Box 31"/>
              <p:cNvSpPr txBox="1">
                <a:spLocks noChangeArrowheads="1"/>
              </p:cNvSpPr>
              <p:nvPr/>
            </p:nvSpPr>
            <p:spPr bwMode="auto">
              <a:xfrm>
                <a:off x="3343860" y="3714044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 N</a:t>
                </a:r>
              </a:p>
            </p:txBody>
          </p:sp>
          <p:sp>
            <p:nvSpPr>
              <p:cNvPr id="209" name="Text Box 32"/>
              <p:cNvSpPr txBox="1">
                <a:spLocks noChangeArrowheads="1"/>
              </p:cNvSpPr>
              <p:nvPr/>
            </p:nvSpPr>
            <p:spPr bwMode="auto">
              <a:xfrm>
                <a:off x="3648660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10" name="Text Box 33"/>
              <p:cNvSpPr txBox="1">
                <a:spLocks noChangeArrowheads="1"/>
              </p:cNvSpPr>
              <p:nvPr/>
            </p:nvSpPr>
            <p:spPr bwMode="auto">
              <a:xfrm>
                <a:off x="3906253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11" name="Text Box 34"/>
              <p:cNvSpPr txBox="1">
                <a:spLocks noChangeArrowheads="1"/>
              </p:cNvSpPr>
              <p:nvPr/>
            </p:nvSpPr>
            <p:spPr bwMode="auto">
              <a:xfrm>
                <a:off x="4158916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12" name="Text Box 32"/>
              <p:cNvSpPr txBox="1">
                <a:spLocks noChangeArrowheads="1"/>
              </p:cNvSpPr>
              <p:nvPr/>
            </p:nvSpPr>
            <p:spPr bwMode="auto">
              <a:xfrm>
                <a:off x="4430796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13" name="Text Box 33"/>
              <p:cNvSpPr txBox="1">
                <a:spLocks noChangeArrowheads="1"/>
              </p:cNvSpPr>
              <p:nvPr/>
            </p:nvSpPr>
            <p:spPr bwMode="auto">
              <a:xfrm>
                <a:off x="4661151" y="3714044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</p:grpSp>
        <p:grpSp>
          <p:nvGrpSpPr>
            <p:cNvPr id="176" name="Group 484"/>
            <p:cNvGrpSpPr>
              <a:grpSpLocks/>
            </p:cNvGrpSpPr>
            <p:nvPr/>
          </p:nvGrpSpPr>
          <p:grpSpPr bwMode="auto">
            <a:xfrm>
              <a:off x="2743200" y="3273623"/>
              <a:ext cx="1915387" cy="307777"/>
              <a:chOff x="3131302" y="4007556"/>
              <a:chExt cx="1915387" cy="307777"/>
            </a:xfrm>
          </p:grpSpPr>
          <p:sp>
            <p:nvSpPr>
              <p:cNvPr id="198" name="Text Box 30"/>
              <p:cNvSpPr txBox="1">
                <a:spLocks noChangeArrowheads="1"/>
              </p:cNvSpPr>
              <p:nvPr/>
            </p:nvSpPr>
            <p:spPr bwMode="auto">
              <a:xfrm>
                <a:off x="3131302" y="4007556"/>
                <a:ext cx="37389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  <p:sp>
            <p:nvSpPr>
              <p:cNvPr id="199" name="Text Box 31"/>
              <p:cNvSpPr txBox="1">
                <a:spLocks noChangeArrowheads="1"/>
              </p:cNvSpPr>
              <p:nvPr/>
            </p:nvSpPr>
            <p:spPr bwMode="auto">
              <a:xfrm>
                <a:off x="3343860" y="4007556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T</a:t>
                </a:r>
              </a:p>
            </p:txBody>
          </p:sp>
          <p:sp>
            <p:nvSpPr>
              <p:cNvPr id="200" name="Text Box 32"/>
              <p:cNvSpPr txBox="1">
                <a:spLocks noChangeArrowheads="1"/>
              </p:cNvSpPr>
              <p:nvPr/>
            </p:nvSpPr>
            <p:spPr bwMode="auto">
              <a:xfrm>
                <a:off x="3655762" y="4007556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01" name="Text Box 33"/>
              <p:cNvSpPr txBox="1">
                <a:spLocks noChangeArrowheads="1"/>
              </p:cNvSpPr>
              <p:nvPr/>
            </p:nvSpPr>
            <p:spPr bwMode="auto">
              <a:xfrm>
                <a:off x="3913355" y="4007556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202" name="Text Box 34"/>
              <p:cNvSpPr txBox="1">
                <a:spLocks noChangeArrowheads="1"/>
              </p:cNvSpPr>
              <p:nvPr/>
            </p:nvSpPr>
            <p:spPr bwMode="auto">
              <a:xfrm>
                <a:off x="4166018" y="4007556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N</a:t>
                </a:r>
              </a:p>
            </p:txBody>
          </p:sp>
          <p:sp>
            <p:nvSpPr>
              <p:cNvPr id="205" name="Text Box 34"/>
              <p:cNvSpPr txBox="1">
                <a:spLocks noChangeArrowheads="1"/>
              </p:cNvSpPr>
              <p:nvPr/>
            </p:nvSpPr>
            <p:spPr bwMode="auto">
              <a:xfrm>
                <a:off x="4421958" y="4007556"/>
                <a:ext cx="35785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T</a:t>
                </a:r>
              </a:p>
            </p:txBody>
          </p:sp>
          <p:sp>
            <p:nvSpPr>
              <p:cNvPr id="206" name="Text Box 34"/>
              <p:cNvSpPr txBox="1">
                <a:spLocks noChangeArrowheads="1"/>
              </p:cNvSpPr>
              <p:nvPr/>
            </p:nvSpPr>
            <p:spPr bwMode="auto">
              <a:xfrm>
                <a:off x="4688833" y="4007556"/>
                <a:ext cx="35785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</p:grpSp>
        <p:grpSp>
          <p:nvGrpSpPr>
            <p:cNvPr id="178" name="Group 486"/>
            <p:cNvGrpSpPr>
              <a:grpSpLocks/>
            </p:cNvGrpSpPr>
            <p:nvPr/>
          </p:nvGrpSpPr>
          <p:grpSpPr bwMode="auto">
            <a:xfrm>
              <a:off x="2743200" y="3581400"/>
              <a:ext cx="1908287" cy="307777"/>
              <a:chOff x="3124200" y="4645223"/>
              <a:chExt cx="1908287" cy="307777"/>
            </a:xfrm>
          </p:grpSpPr>
          <p:sp>
            <p:nvSpPr>
              <p:cNvPr id="180" name="Text Box 30"/>
              <p:cNvSpPr txBox="1">
                <a:spLocks noChangeArrowheads="1"/>
              </p:cNvSpPr>
              <p:nvPr/>
            </p:nvSpPr>
            <p:spPr bwMode="auto">
              <a:xfrm>
                <a:off x="3124200" y="4645223"/>
                <a:ext cx="37389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181" name="Text Box 31"/>
              <p:cNvSpPr txBox="1">
                <a:spLocks noChangeArrowheads="1"/>
              </p:cNvSpPr>
              <p:nvPr/>
            </p:nvSpPr>
            <p:spPr bwMode="auto">
              <a:xfrm>
                <a:off x="3336758" y="4645223"/>
                <a:ext cx="5334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 A</a:t>
                </a:r>
              </a:p>
            </p:txBody>
          </p:sp>
          <p:sp>
            <p:nvSpPr>
              <p:cNvPr id="182" name="Text Box 32"/>
              <p:cNvSpPr txBox="1">
                <a:spLocks noChangeArrowheads="1"/>
              </p:cNvSpPr>
              <p:nvPr/>
            </p:nvSpPr>
            <p:spPr bwMode="auto">
              <a:xfrm>
                <a:off x="3648660" y="4645223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  <p:sp>
            <p:nvSpPr>
              <p:cNvPr id="183" name="Text Box 33"/>
              <p:cNvSpPr txBox="1">
                <a:spLocks noChangeArrowheads="1"/>
              </p:cNvSpPr>
              <p:nvPr/>
            </p:nvSpPr>
            <p:spPr bwMode="auto">
              <a:xfrm>
                <a:off x="3906253" y="4645223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184" name="Text Box 34"/>
              <p:cNvSpPr txBox="1">
                <a:spLocks noChangeArrowheads="1"/>
              </p:cNvSpPr>
              <p:nvPr/>
            </p:nvSpPr>
            <p:spPr bwMode="auto">
              <a:xfrm>
                <a:off x="4158916" y="4645223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186" name="Text Box 33"/>
              <p:cNvSpPr txBox="1">
                <a:spLocks noChangeArrowheads="1"/>
              </p:cNvSpPr>
              <p:nvPr/>
            </p:nvSpPr>
            <p:spPr bwMode="auto">
              <a:xfrm>
                <a:off x="4442940" y="4645223"/>
                <a:ext cx="1994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T</a:t>
                </a:r>
              </a:p>
            </p:txBody>
          </p:sp>
          <p:sp>
            <p:nvSpPr>
              <p:cNvPr id="187" name="Text Box 34"/>
              <p:cNvSpPr txBox="1">
                <a:spLocks noChangeArrowheads="1"/>
              </p:cNvSpPr>
              <p:nvPr/>
            </p:nvSpPr>
            <p:spPr bwMode="auto">
              <a:xfrm>
                <a:off x="4674631" y="4645223"/>
                <a:ext cx="35785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400" dirty="0"/>
                  <a:t>A</a:t>
                </a:r>
              </a:p>
            </p:txBody>
          </p:sp>
        </p:grpSp>
        <p:sp>
          <p:nvSpPr>
            <p:cNvPr id="179" name="Text Box 34"/>
            <p:cNvSpPr txBox="1">
              <a:spLocks noChangeArrowheads="1"/>
            </p:cNvSpPr>
            <p:nvPr/>
          </p:nvSpPr>
          <p:spPr bwMode="auto">
            <a:xfrm>
              <a:off x="4571996" y="4513603"/>
              <a:ext cx="76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6x7</a:t>
              </a:r>
            </a:p>
          </p:txBody>
        </p:sp>
      </p:grpSp>
      <p:grpSp>
        <p:nvGrpSpPr>
          <p:cNvPr id="245" name="Group 174"/>
          <p:cNvGrpSpPr>
            <a:grpSpLocks/>
          </p:cNvGrpSpPr>
          <p:nvPr/>
        </p:nvGrpSpPr>
        <p:grpSpPr bwMode="auto">
          <a:xfrm>
            <a:off x="7034647" y="4132119"/>
            <a:ext cx="2715488" cy="2035746"/>
            <a:chOff x="2209800" y="1524000"/>
            <a:chExt cx="2715488" cy="2036226"/>
          </a:xfrm>
        </p:grpSpPr>
        <p:sp>
          <p:nvSpPr>
            <p:cNvPr id="246" name="Line 9"/>
            <p:cNvSpPr>
              <a:spLocks noChangeShapeType="1"/>
            </p:cNvSpPr>
            <p:nvPr/>
          </p:nvSpPr>
          <p:spPr bwMode="auto">
            <a:xfrm>
              <a:off x="3433930" y="165382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Text Box 10"/>
            <p:cNvSpPr txBox="1">
              <a:spLocks noChangeArrowheads="1"/>
            </p:cNvSpPr>
            <p:nvPr/>
          </p:nvSpPr>
          <p:spPr bwMode="auto">
            <a:xfrm>
              <a:off x="2570747" y="1653822"/>
              <a:ext cx="2486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48" name="Text Box 11"/>
            <p:cNvSpPr txBox="1">
              <a:spLocks noChangeArrowheads="1"/>
            </p:cNvSpPr>
            <p:nvPr/>
          </p:nvSpPr>
          <p:spPr bwMode="auto">
            <a:xfrm>
              <a:off x="2815390" y="1978378"/>
              <a:ext cx="310816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49" name="Text Box 12"/>
            <p:cNvSpPr txBox="1">
              <a:spLocks noChangeArrowheads="1"/>
            </p:cNvSpPr>
            <p:nvPr/>
          </p:nvSpPr>
          <p:spPr bwMode="auto">
            <a:xfrm>
              <a:off x="3296653" y="1978378"/>
              <a:ext cx="248653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0" name="Text Box 13"/>
            <p:cNvSpPr txBox="1">
              <a:spLocks noChangeArrowheads="1"/>
            </p:cNvSpPr>
            <p:nvPr/>
          </p:nvSpPr>
          <p:spPr bwMode="auto">
            <a:xfrm>
              <a:off x="2514600" y="2302933"/>
              <a:ext cx="457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400" dirty="0"/>
            </a:p>
          </p:txBody>
        </p:sp>
        <p:sp>
          <p:nvSpPr>
            <p:cNvPr id="251" name="Text Box 15"/>
            <p:cNvSpPr txBox="1">
              <a:spLocks noChangeArrowheads="1"/>
            </p:cNvSpPr>
            <p:nvPr/>
          </p:nvSpPr>
          <p:spPr bwMode="auto">
            <a:xfrm>
              <a:off x="2815390" y="1653822"/>
              <a:ext cx="2486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52" name="Text Box 16"/>
            <p:cNvSpPr txBox="1">
              <a:spLocks noChangeArrowheads="1"/>
            </p:cNvSpPr>
            <p:nvPr/>
          </p:nvSpPr>
          <p:spPr bwMode="auto">
            <a:xfrm>
              <a:off x="3039060" y="1653822"/>
              <a:ext cx="310816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53" name="Text Box 17"/>
            <p:cNvSpPr txBox="1">
              <a:spLocks noChangeArrowheads="1"/>
            </p:cNvSpPr>
            <p:nvPr/>
          </p:nvSpPr>
          <p:spPr bwMode="auto">
            <a:xfrm>
              <a:off x="3296653" y="1653822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4" name="Text Box 18"/>
            <p:cNvSpPr txBox="1">
              <a:spLocks noChangeArrowheads="1"/>
            </p:cNvSpPr>
            <p:nvPr/>
          </p:nvSpPr>
          <p:spPr bwMode="auto">
            <a:xfrm>
              <a:off x="3549316" y="1653822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5" name="Text Box 19"/>
            <p:cNvSpPr txBox="1">
              <a:spLocks noChangeArrowheads="1"/>
            </p:cNvSpPr>
            <p:nvPr/>
          </p:nvSpPr>
          <p:spPr bwMode="auto">
            <a:xfrm>
              <a:off x="2514600" y="1978378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256" name="Text Box 20"/>
            <p:cNvSpPr txBox="1">
              <a:spLocks noChangeArrowheads="1"/>
            </p:cNvSpPr>
            <p:nvPr/>
          </p:nvSpPr>
          <p:spPr bwMode="auto">
            <a:xfrm>
              <a:off x="3039060" y="1978378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7" name="Text Box 21"/>
            <p:cNvSpPr txBox="1">
              <a:spLocks noChangeArrowheads="1"/>
            </p:cNvSpPr>
            <p:nvPr/>
          </p:nvSpPr>
          <p:spPr bwMode="auto">
            <a:xfrm>
              <a:off x="3549316" y="1978378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58" name="Text Box 22"/>
            <p:cNvSpPr txBox="1">
              <a:spLocks noChangeArrowheads="1"/>
            </p:cNvSpPr>
            <p:nvPr/>
          </p:nvSpPr>
          <p:spPr bwMode="auto">
            <a:xfrm>
              <a:off x="3039060" y="2302933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59" name="Text Box 23"/>
            <p:cNvSpPr txBox="1">
              <a:spLocks noChangeArrowheads="1"/>
            </p:cNvSpPr>
            <p:nvPr/>
          </p:nvSpPr>
          <p:spPr bwMode="auto">
            <a:xfrm>
              <a:off x="3549316" y="2302933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0" name="Text Box 24"/>
            <p:cNvSpPr txBox="1">
              <a:spLocks noChangeArrowheads="1"/>
            </p:cNvSpPr>
            <p:nvPr/>
          </p:nvSpPr>
          <p:spPr bwMode="auto">
            <a:xfrm>
              <a:off x="3296653" y="2302933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1" name="Text Box 25"/>
            <p:cNvSpPr txBox="1">
              <a:spLocks noChangeArrowheads="1"/>
            </p:cNvSpPr>
            <p:nvPr/>
          </p:nvSpPr>
          <p:spPr bwMode="auto">
            <a:xfrm>
              <a:off x="2514600" y="2627489"/>
              <a:ext cx="38100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262" name="Text Box 26"/>
            <p:cNvSpPr txBox="1">
              <a:spLocks noChangeArrowheads="1"/>
            </p:cNvSpPr>
            <p:nvPr/>
          </p:nvSpPr>
          <p:spPr bwMode="auto">
            <a:xfrm>
              <a:off x="2815390" y="2627489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63" name="Text Box 27"/>
            <p:cNvSpPr txBox="1">
              <a:spLocks noChangeArrowheads="1"/>
            </p:cNvSpPr>
            <p:nvPr/>
          </p:nvSpPr>
          <p:spPr bwMode="auto">
            <a:xfrm>
              <a:off x="3039060" y="2627489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4" name="Text Box 28"/>
            <p:cNvSpPr txBox="1">
              <a:spLocks noChangeArrowheads="1"/>
            </p:cNvSpPr>
            <p:nvPr/>
          </p:nvSpPr>
          <p:spPr bwMode="auto">
            <a:xfrm>
              <a:off x="3283702" y="2627489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5" name="Text Box 29"/>
            <p:cNvSpPr txBox="1">
              <a:spLocks noChangeArrowheads="1"/>
            </p:cNvSpPr>
            <p:nvPr/>
          </p:nvSpPr>
          <p:spPr bwMode="auto">
            <a:xfrm>
              <a:off x="3549316" y="2627489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66" name="Text Box 30"/>
            <p:cNvSpPr txBox="1">
              <a:spLocks noChangeArrowheads="1"/>
            </p:cNvSpPr>
            <p:nvPr/>
          </p:nvSpPr>
          <p:spPr bwMode="auto">
            <a:xfrm>
              <a:off x="2514600" y="2952044"/>
              <a:ext cx="381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A</a:t>
              </a:r>
            </a:p>
          </p:txBody>
        </p:sp>
        <p:sp>
          <p:nvSpPr>
            <p:cNvPr id="267" name="Text Box 31"/>
            <p:cNvSpPr txBox="1">
              <a:spLocks noChangeArrowheads="1"/>
            </p:cNvSpPr>
            <p:nvPr/>
          </p:nvSpPr>
          <p:spPr bwMode="auto">
            <a:xfrm>
              <a:off x="2734260" y="2952044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T</a:t>
              </a:r>
            </a:p>
          </p:txBody>
        </p:sp>
        <p:sp>
          <p:nvSpPr>
            <p:cNvPr id="268" name="Text Box 32"/>
            <p:cNvSpPr txBox="1">
              <a:spLocks noChangeArrowheads="1"/>
            </p:cNvSpPr>
            <p:nvPr/>
          </p:nvSpPr>
          <p:spPr bwMode="auto">
            <a:xfrm>
              <a:off x="3039060" y="2952044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69" name="Text Box 33"/>
            <p:cNvSpPr txBox="1">
              <a:spLocks noChangeArrowheads="1"/>
            </p:cNvSpPr>
            <p:nvPr/>
          </p:nvSpPr>
          <p:spPr bwMode="auto">
            <a:xfrm>
              <a:off x="3296653" y="2952044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70" name="Text Box 34"/>
            <p:cNvSpPr txBox="1">
              <a:spLocks noChangeArrowheads="1"/>
            </p:cNvSpPr>
            <p:nvPr/>
          </p:nvSpPr>
          <p:spPr bwMode="auto">
            <a:xfrm>
              <a:off x="3549316" y="2952044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71" name="AutoShape 35"/>
            <p:cNvSpPr>
              <a:spLocks/>
            </p:cNvSpPr>
            <p:nvPr/>
          </p:nvSpPr>
          <p:spPr bwMode="auto">
            <a:xfrm>
              <a:off x="2529112" y="1653823"/>
              <a:ext cx="103224" cy="1626757"/>
            </a:xfrm>
            <a:prstGeom prst="leftBracket">
              <a:avLst>
                <a:gd name="adj" fmla="val 99941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272" name="Text Box 38"/>
            <p:cNvSpPr txBox="1">
              <a:spLocks noChangeArrowheads="1"/>
            </p:cNvSpPr>
            <p:nvPr/>
          </p:nvSpPr>
          <p:spPr bwMode="auto">
            <a:xfrm>
              <a:off x="2209800" y="1860726"/>
              <a:ext cx="435142" cy="52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3,1</a:t>
              </a:r>
            </a:p>
          </p:txBody>
        </p:sp>
        <p:sp>
          <p:nvSpPr>
            <p:cNvPr id="273" name="Text Box 39"/>
            <p:cNvSpPr txBox="1">
              <a:spLocks noChangeArrowheads="1"/>
            </p:cNvSpPr>
            <p:nvPr/>
          </p:nvSpPr>
          <p:spPr bwMode="auto">
            <a:xfrm>
              <a:off x="2209800" y="1524000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7,1</a:t>
              </a:r>
            </a:p>
          </p:txBody>
        </p:sp>
        <p:sp>
          <p:nvSpPr>
            <p:cNvPr id="274" name="Text Box 40"/>
            <p:cNvSpPr txBox="1">
              <a:spLocks noChangeArrowheads="1"/>
            </p:cNvSpPr>
            <p:nvPr/>
          </p:nvSpPr>
          <p:spPr bwMode="auto">
            <a:xfrm>
              <a:off x="2209800" y="2185282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5,1</a:t>
              </a:r>
            </a:p>
          </p:txBody>
        </p:sp>
        <p:sp>
          <p:nvSpPr>
            <p:cNvPr id="275" name="Text Box 41"/>
            <p:cNvSpPr txBox="1">
              <a:spLocks noChangeArrowheads="1"/>
            </p:cNvSpPr>
            <p:nvPr/>
          </p:nvSpPr>
          <p:spPr bwMode="auto">
            <a:xfrm>
              <a:off x="2209800" y="2497667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3,7</a:t>
              </a:r>
            </a:p>
          </p:txBody>
        </p:sp>
        <p:sp>
          <p:nvSpPr>
            <p:cNvPr id="276" name="Text Box 42"/>
            <p:cNvSpPr txBox="1">
              <a:spLocks noChangeArrowheads="1"/>
            </p:cNvSpPr>
            <p:nvPr/>
          </p:nvSpPr>
          <p:spPr bwMode="auto">
            <a:xfrm>
              <a:off x="2209800" y="2834393"/>
              <a:ext cx="4351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l-GR" altLang="en-US" sz="2000"/>
                <a:t>ρ</a:t>
              </a:r>
              <a:r>
                <a:rPr lang="de-DE" altLang="en-US" sz="2000"/>
                <a:t> </a:t>
              </a:r>
              <a:r>
                <a:rPr lang="en-US" altLang="en-US" sz="800" b="1"/>
                <a:t>5,7</a:t>
              </a:r>
            </a:p>
          </p:txBody>
        </p:sp>
        <p:sp>
          <p:nvSpPr>
            <p:cNvPr id="278" name="AutoShape 35"/>
            <p:cNvSpPr>
              <a:spLocks/>
            </p:cNvSpPr>
            <p:nvPr/>
          </p:nvSpPr>
          <p:spPr bwMode="auto">
            <a:xfrm flipH="1">
              <a:off x="4291859" y="1653823"/>
              <a:ext cx="112072" cy="1626757"/>
            </a:xfrm>
            <a:prstGeom prst="leftBracket">
              <a:avLst>
                <a:gd name="adj" fmla="val 10001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284" name="Line 9"/>
            <p:cNvSpPr>
              <a:spLocks noChangeShapeType="1"/>
            </p:cNvSpPr>
            <p:nvPr/>
          </p:nvSpPr>
          <p:spPr bwMode="auto">
            <a:xfrm>
              <a:off x="4188828" y="165382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Text Box 12"/>
            <p:cNvSpPr txBox="1">
              <a:spLocks noChangeArrowheads="1"/>
            </p:cNvSpPr>
            <p:nvPr/>
          </p:nvSpPr>
          <p:spPr bwMode="auto">
            <a:xfrm>
              <a:off x="4051551" y="1978378"/>
              <a:ext cx="2486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86" name="Text Box 16"/>
            <p:cNvSpPr txBox="1">
              <a:spLocks noChangeArrowheads="1"/>
            </p:cNvSpPr>
            <p:nvPr/>
          </p:nvSpPr>
          <p:spPr bwMode="auto">
            <a:xfrm>
              <a:off x="3810000" y="1653822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87" name="Text Box 17"/>
            <p:cNvSpPr txBox="1">
              <a:spLocks noChangeArrowheads="1"/>
            </p:cNvSpPr>
            <p:nvPr/>
          </p:nvSpPr>
          <p:spPr bwMode="auto">
            <a:xfrm>
              <a:off x="4051551" y="1653822"/>
              <a:ext cx="3108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89" name="Text Box 20"/>
            <p:cNvSpPr txBox="1">
              <a:spLocks noChangeArrowheads="1"/>
            </p:cNvSpPr>
            <p:nvPr/>
          </p:nvSpPr>
          <p:spPr bwMode="auto">
            <a:xfrm>
              <a:off x="3810000" y="1978378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91" name="Text Box 22"/>
            <p:cNvSpPr txBox="1">
              <a:spLocks noChangeArrowheads="1"/>
            </p:cNvSpPr>
            <p:nvPr/>
          </p:nvSpPr>
          <p:spPr bwMode="auto">
            <a:xfrm>
              <a:off x="3810000" y="2302933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93" name="Text Box 24"/>
            <p:cNvSpPr txBox="1">
              <a:spLocks noChangeArrowheads="1"/>
            </p:cNvSpPr>
            <p:nvPr/>
          </p:nvSpPr>
          <p:spPr bwMode="auto">
            <a:xfrm>
              <a:off x="4051551" y="2302933"/>
              <a:ext cx="199440" cy="30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94" name="Text Box 27"/>
            <p:cNvSpPr txBox="1">
              <a:spLocks noChangeArrowheads="1"/>
            </p:cNvSpPr>
            <p:nvPr/>
          </p:nvSpPr>
          <p:spPr bwMode="auto">
            <a:xfrm>
              <a:off x="3810000" y="2627489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N</a:t>
              </a:r>
            </a:p>
          </p:txBody>
        </p:sp>
        <p:sp>
          <p:nvSpPr>
            <p:cNvPr id="295" name="Text Box 28"/>
            <p:cNvSpPr txBox="1">
              <a:spLocks noChangeArrowheads="1"/>
            </p:cNvSpPr>
            <p:nvPr/>
          </p:nvSpPr>
          <p:spPr bwMode="auto">
            <a:xfrm>
              <a:off x="4038600" y="2627489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297" name="Text Box 32"/>
            <p:cNvSpPr txBox="1">
              <a:spLocks noChangeArrowheads="1"/>
            </p:cNvSpPr>
            <p:nvPr/>
          </p:nvSpPr>
          <p:spPr bwMode="auto">
            <a:xfrm>
              <a:off x="3810000" y="2952044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T</a:t>
              </a:r>
            </a:p>
          </p:txBody>
        </p:sp>
        <p:sp>
          <p:nvSpPr>
            <p:cNvPr id="298" name="Text Box 33"/>
            <p:cNvSpPr txBox="1">
              <a:spLocks noChangeArrowheads="1"/>
            </p:cNvSpPr>
            <p:nvPr/>
          </p:nvSpPr>
          <p:spPr bwMode="auto">
            <a:xfrm>
              <a:off x="4051551" y="2952044"/>
              <a:ext cx="1994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A</a:t>
              </a:r>
            </a:p>
          </p:txBody>
        </p:sp>
        <p:sp>
          <p:nvSpPr>
            <p:cNvPr id="303" name="Text Box 31"/>
            <p:cNvSpPr txBox="1">
              <a:spLocks noChangeArrowheads="1"/>
            </p:cNvSpPr>
            <p:nvPr/>
          </p:nvSpPr>
          <p:spPr bwMode="auto">
            <a:xfrm>
              <a:off x="2760561" y="2303673"/>
              <a:ext cx="5334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 N</a:t>
              </a:r>
            </a:p>
          </p:txBody>
        </p:sp>
        <p:sp>
          <p:nvSpPr>
            <p:cNvPr id="304" name="Text Box 34"/>
            <p:cNvSpPr txBox="1">
              <a:spLocks noChangeArrowheads="1"/>
            </p:cNvSpPr>
            <p:nvPr/>
          </p:nvSpPr>
          <p:spPr bwMode="auto">
            <a:xfrm>
              <a:off x="4163288" y="3252449"/>
              <a:ext cx="76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400" dirty="0"/>
                <a:t>5x7</a:t>
              </a:r>
            </a:p>
          </p:txBody>
        </p:sp>
      </p:grpSp>
      <p:grpSp>
        <p:nvGrpSpPr>
          <p:cNvPr id="305" name="Group 303"/>
          <p:cNvGrpSpPr>
            <a:grpSpLocks/>
          </p:cNvGrpSpPr>
          <p:nvPr/>
        </p:nvGrpSpPr>
        <p:grpSpPr bwMode="auto">
          <a:xfrm>
            <a:off x="3505200" y="2819400"/>
            <a:ext cx="990600" cy="1143000"/>
            <a:chOff x="1981200" y="2819400"/>
            <a:chExt cx="990600" cy="1143000"/>
          </a:xfrm>
        </p:grpSpPr>
        <p:sp>
          <p:nvSpPr>
            <p:cNvPr id="306" name="Right Arrow 315"/>
            <p:cNvSpPr>
              <a:spLocks noChangeArrowheads="1"/>
            </p:cNvSpPr>
            <p:nvPr/>
          </p:nvSpPr>
          <p:spPr bwMode="auto">
            <a:xfrm rot="5400000">
              <a:off x="2247900" y="284226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  <p:sp>
          <p:nvSpPr>
            <p:cNvPr id="307" name="Text Box 159"/>
            <p:cNvSpPr txBox="1">
              <a:spLocks noChangeArrowheads="1"/>
            </p:cNvSpPr>
            <p:nvPr/>
          </p:nvSpPr>
          <p:spPr bwMode="auto">
            <a:xfrm>
              <a:off x="1981200" y="3200400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 18 %</a:t>
              </a:r>
            </a:p>
          </p:txBody>
        </p:sp>
        <p:sp>
          <p:nvSpPr>
            <p:cNvPr id="308" name="Right Arrow 315"/>
            <p:cNvSpPr>
              <a:spLocks noChangeArrowheads="1"/>
            </p:cNvSpPr>
            <p:nvPr/>
          </p:nvSpPr>
          <p:spPr bwMode="auto">
            <a:xfrm rot="16200000" flipV="1">
              <a:off x="2247900" y="361950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</p:grpSp>
      <p:grpSp>
        <p:nvGrpSpPr>
          <p:cNvPr id="309" name="Group 304"/>
          <p:cNvGrpSpPr>
            <a:grpSpLocks/>
          </p:cNvGrpSpPr>
          <p:nvPr/>
        </p:nvGrpSpPr>
        <p:grpSpPr bwMode="auto">
          <a:xfrm>
            <a:off x="7848600" y="2895600"/>
            <a:ext cx="990600" cy="1143000"/>
            <a:chOff x="1981200" y="2819400"/>
            <a:chExt cx="990600" cy="1143000"/>
          </a:xfrm>
        </p:grpSpPr>
        <p:sp>
          <p:nvSpPr>
            <p:cNvPr id="310" name="Right Arrow 315"/>
            <p:cNvSpPr>
              <a:spLocks noChangeArrowheads="1"/>
            </p:cNvSpPr>
            <p:nvPr/>
          </p:nvSpPr>
          <p:spPr bwMode="auto">
            <a:xfrm rot="5400000">
              <a:off x="2247900" y="284226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  <p:sp>
          <p:nvSpPr>
            <p:cNvPr id="311" name="Text Box 159"/>
            <p:cNvSpPr txBox="1">
              <a:spLocks noChangeArrowheads="1"/>
            </p:cNvSpPr>
            <p:nvPr/>
          </p:nvSpPr>
          <p:spPr bwMode="auto">
            <a:xfrm>
              <a:off x="1981200" y="3200400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39 %</a:t>
              </a:r>
            </a:p>
          </p:txBody>
        </p:sp>
        <p:sp>
          <p:nvSpPr>
            <p:cNvPr id="312" name="Right Arrow 315"/>
            <p:cNvSpPr>
              <a:spLocks noChangeArrowheads="1"/>
            </p:cNvSpPr>
            <p:nvPr/>
          </p:nvSpPr>
          <p:spPr bwMode="auto">
            <a:xfrm rot="16200000" flipV="1">
              <a:off x="2247900" y="361950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</p:grpSp>
      <p:grpSp>
        <p:nvGrpSpPr>
          <p:cNvPr id="313" name="Group 328"/>
          <p:cNvGrpSpPr>
            <a:grpSpLocks/>
          </p:cNvGrpSpPr>
          <p:nvPr/>
        </p:nvGrpSpPr>
        <p:grpSpPr bwMode="auto">
          <a:xfrm>
            <a:off x="5638800" y="5029200"/>
            <a:ext cx="1371600" cy="381000"/>
            <a:chOff x="4114800" y="5334000"/>
            <a:chExt cx="1143000" cy="381000"/>
          </a:xfrm>
        </p:grpSpPr>
        <p:sp>
          <p:nvSpPr>
            <p:cNvPr id="314" name="Right Arrow 324"/>
            <p:cNvSpPr>
              <a:spLocks noChangeArrowheads="1"/>
            </p:cNvSpPr>
            <p:nvPr/>
          </p:nvSpPr>
          <p:spPr bwMode="auto">
            <a:xfrm>
              <a:off x="4114800" y="5348286"/>
              <a:ext cx="228600" cy="3667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  <p:sp>
          <p:nvSpPr>
            <p:cNvPr id="315" name="Text Box 159"/>
            <p:cNvSpPr txBox="1">
              <a:spLocks noChangeArrowheads="1"/>
            </p:cNvSpPr>
            <p:nvPr/>
          </p:nvSpPr>
          <p:spPr bwMode="auto">
            <a:xfrm>
              <a:off x="4267200" y="5348287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 94 %</a:t>
              </a:r>
            </a:p>
          </p:txBody>
        </p:sp>
        <p:sp>
          <p:nvSpPr>
            <p:cNvPr id="316" name="Right Arrow 327"/>
            <p:cNvSpPr>
              <a:spLocks noChangeArrowheads="1"/>
            </p:cNvSpPr>
            <p:nvPr/>
          </p:nvSpPr>
          <p:spPr bwMode="auto">
            <a:xfrm flipH="1">
              <a:off x="4953000" y="5334000"/>
              <a:ext cx="2286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/>
            </a:p>
          </p:txBody>
        </p:sp>
      </p:grpSp>
      <p:grpSp>
        <p:nvGrpSpPr>
          <p:cNvPr id="325" name="Group 303"/>
          <p:cNvGrpSpPr>
            <a:grpSpLocks/>
          </p:cNvGrpSpPr>
          <p:nvPr/>
        </p:nvGrpSpPr>
        <p:grpSpPr bwMode="auto">
          <a:xfrm rot="-2833844">
            <a:off x="6858795" y="2788445"/>
            <a:ext cx="458787" cy="1241425"/>
            <a:chOff x="2246978" y="2720902"/>
            <a:chExt cx="459378" cy="1241498"/>
          </a:xfrm>
        </p:grpSpPr>
        <p:sp>
          <p:nvSpPr>
            <p:cNvPr id="326" name="Right Arrow 315"/>
            <p:cNvSpPr>
              <a:spLocks noChangeArrowheads="1"/>
            </p:cNvSpPr>
            <p:nvPr/>
          </p:nvSpPr>
          <p:spPr bwMode="auto">
            <a:xfrm rot="5400000">
              <a:off x="2224118" y="2743762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  <p:sp>
          <p:nvSpPr>
            <p:cNvPr id="327" name="Text Box 159"/>
            <p:cNvSpPr txBox="1">
              <a:spLocks noChangeArrowheads="1"/>
            </p:cNvSpPr>
            <p:nvPr/>
          </p:nvSpPr>
          <p:spPr bwMode="auto">
            <a:xfrm rot="2833844">
              <a:off x="2027700" y="3268333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15%</a:t>
              </a:r>
            </a:p>
          </p:txBody>
        </p:sp>
        <p:sp>
          <p:nvSpPr>
            <p:cNvPr id="328" name="Right Arrow 315"/>
            <p:cNvSpPr>
              <a:spLocks noChangeArrowheads="1"/>
            </p:cNvSpPr>
            <p:nvPr/>
          </p:nvSpPr>
          <p:spPr bwMode="auto">
            <a:xfrm rot="16200000" flipV="1">
              <a:off x="2247900" y="361950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</p:grpSp>
      <p:grpSp>
        <p:nvGrpSpPr>
          <p:cNvPr id="329" name="Group 303"/>
          <p:cNvGrpSpPr>
            <a:grpSpLocks/>
          </p:cNvGrpSpPr>
          <p:nvPr/>
        </p:nvGrpSpPr>
        <p:grpSpPr bwMode="auto">
          <a:xfrm rot="-8233844">
            <a:off x="5119688" y="2854326"/>
            <a:ext cx="990600" cy="1241425"/>
            <a:chOff x="1882427" y="2720902"/>
            <a:chExt cx="990600" cy="1241498"/>
          </a:xfrm>
        </p:grpSpPr>
        <p:sp>
          <p:nvSpPr>
            <p:cNvPr id="330" name="Right Arrow 315"/>
            <p:cNvSpPr>
              <a:spLocks noChangeArrowheads="1"/>
            </p:cNvSpPr>
            <p:nvPr/>
          </p:nvSpPr>
          <p:spPr bwMode="auto">
            <a:xfrm rot="5400000">
              <a:off x="2224118" y="2743762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  <p:sp>
          <p:nvSpPr>
            <p:cNvPr id="331" name="Text Box 159"/>
            <p:cNvSpPr txBox="1">
              <a:spLocks noChangeArrowheads="1"/>
            </p:cNvSpPr>
            <p:nvPr/>
          </p:nvSpPr>
          <p:spPr bwMode="auto">
            <a:xfrm rot="8233844">
              <a:off x="1882427" y="3190989"/>
              <a:ext cx="990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800" b="1">
                  <a:solidFill>
                    <a:srgbClr val="FF0000"/>
                  </a:solidFill>
                </a:rPr>
                <a:t> 41 %</a:t>
              </a:r>
            </a:p>
          </p:txBody>
        </p:sp>
        <p:sp>
          <p:nvSpPr>
            <p:cNvPr id="332" name="Right Arrow 315"/>
            <p:cNvSpPr>
              <a:spLocks noChangeArrowheads="1"/>
            </p:cNvSpPr>
            <p:nvPr/>
          </p:nvSpPr>
          <p:spPr bwMode="auto">
            <a:xfrm rot="16200000" flipV="1">
              <a:off x="2247900" y="3619500"/>
              <a:ext cx="365760" cy="32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en-US" sz="1800">
                <a:solidFill>
                  <a:srgbClr val="00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935212"/>
      </p:ext>
    </p:extLst>
  </p:cSld>
  <p:clrMapOvr>
    <a:masterClrMapping/>
  </p:clrMapOvr>
  <p:transition advTm="42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4433" y="335007"/>
            <a:ext cx="10579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Of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certain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interest</a:t>
            </a:r>
            <a:r>
              <a:rPr lang="de-DE" sz="3600" b="1" dirty="0" smtClean="0"/>
              <a:t>: </a:t>
            </a:r>
            <a:r>
              <a:rPr lang="de-DE" sz="3600" b="1" dirty="0" err="1" smtClean="0"/>
              <a:t>Fully</a:t>
            </a:r>
            <a:r>
              <a:rPr lang="de-DE" sz="3600" b="1" dirty="0" smtClean="0"/>
              <a:t> model-</a:t>
            </a:r>
            <a:r>
              <a:rPr lang="de-DE" sz="3600" b="1" dirty="0" err="1" smtClean="0"/>
              <a:t>free</a:t>
            </a:r>
            <a:r>
              <a:rPr lang="de-DE" sz="3600" b="1" dirty="0" smtClean="0"/>
              <a:t> ANN </a:t>
            </a:r>
            <a:r>
              <a:rPr lang="de-DE" sz="3600" b="1" dirty="0" err="1" smtClean="0"/>
              <a:t>Method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1609" y="1249450"/>
            <a:ext cx="10852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CNN </a:t>
            </a:r>
            <a:r>
              <a:rPr lang="en-US" sz="3200" dirty="0"/>
              <a:t>activations, </a:t>
            </a:r>
            <a:r>
              <a:rPr lang="en-US" sz="3200" dirty="0" smtClean="0"/>
              <a:t>which are </a:t>
            </a:r>
            <a:r>
              <a:rPr lang="en-US" sz="3200" dirty="0">
                <a:solidFill>
                  <a:srgbClr val="FF0000"/>
                </a:solidFill>
              </a:rPr>
              <a:t>features</a:t>
            </a:r>
            <a:r>
              <a:rPr lang="en-US" sz="3200" dirty="0"/>
              <a:t> generated using pre-trained </a:t>
            </a:r>
            <a:r>
              <a:rPr lang="en-US" sz="3200" dirty="0" smtClean="0"/>
              <a:t>convolutional neural </a:t>
            </a:r>
            <a:r>
              <a:rPr lang="en-US" sz="3200" dirty="0"/>
              <a:t>networks.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67" y="2868553"/>
            <a:ext cx="7966213" cy="24535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19865" y="3151032"/>
            <a:ext cx="2493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= </a:t>
            </a:r>
            <a:r>
              <a:rPr lang="de-DE" dirty="0" err="1" smtClean="0"/>
              <a:t>Activity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neurons</a:t>
            </a:r>
            <a:r>
              <a:rPr lang="de-DE" dirty="0" smtClean="0"/>
              <a:t> in a flat (non-</a:t>
            </a:r>
            <a:r>
              <a:rPr lang="de-DE" dirty="0" err="1" smtClean="0"/>
              <a:t>conv</a:t>
            </a:r>
            <a:r>
              <a:rPr lang="de-DE" dirty="0" smtClean="0"/>
              <a:t>.) </a:t>
            </a:r>
            <a:r>
              <a:rPr lang="de-DE" dirty="0" err="1" smtClean="0"/>
              <a:t>layer</a:t>
            </a:r>
            <a:r>
              <a:rPr lang="de-DE" dirty="0" smtClean="0"/>
              <a:t>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final </a:t>
            </a:r>
            <a:r>
              <a:rPr lang="de-DE" dirty="0" err="1" smtClean="0"/>
              <a:t>layer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deep</a:t>
            </a:r>
            <a:r>
              <a:rPr lang="de-DE" dirty="0" smtClean="0"/>
              <a:t> ANN (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1000 „</a:t>
            </a:r>
            <a:r>
              <a:rPr lang="de-DE" dirty="0" err="1" smtClean="0">
                <a:solidFill>
                  <a:srgbClr val="FF0000"/>
                </a:solidFill>
              </a:rPr>
              <a:t>features</a:t>
            </a:r>
            <a:r>
              <a:rPr lang="de-DE" dirty="0" smtClean="0"/>
              <a:t>“.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917033" y="3387024"/>
            <a:ext cx="438467" cy="1690687"/>
            <a:chOff x="7767638" y="5024438"/>
            <a:chExt cx="438467" cy="1690687"/>
          </a:xfrm>
        </p:grpSpPr>
        <p:sp>
          <p:nvSpPr>
            <p:cNvPr id="19" name="Freeform 18"/>
            <p:cNvSpPr/>
            <p:nvPr/>
          </p:nvSpPr>
          <p:spPr>
            <a:xfrm>
              <a:off x="7767638" y="5024438"/>
              <a:ext cx="438150" cy="1690687"/>
            </a:xfrm>
            <a:custGeom>
              <a:avLst/>
              <a:gdLst>
                <a:gd name="connsiteX0" fmla="*/ 0 w 438150"/>
                <a:gd name="connsiteY0" fmla="*/ 652462 h 1690687"/>
                <a:gd name="connsiteX1" fmla="*/ 428625 w 438150"/>
                <a:gd name="connsiteY1" fmla="*/ 0 h 1690687"/>
                <a:gd name="connsiteX2" fmla="*/ 438150 w 438150"/>
                <a:gd name="connsiteY2" fmla="*/ 381000 h 1690687"/>
                <a:gd name="connsiteX3" fmla="*/ 271462 w 438150"/>
                <a:gd name="connsiteY3" fmla="*/ 642937 h 1690687"/>
                <a:gd name="connsiteX4" fmla="*/ 266700 w 438150"/>
                <a:gd name="connsiteY4" fmla="*/ 1309687 h 1690687"/>
                <a:gd name="connsiteX5" fmla="*/ 4762 w 438150"/>
                <a:gd name="connsiteY5" fmla="*/ 1690687 h 1690687"/>
                <a:gd name="connsiteX6" fmla="*/ 0 w 438150"/>
                <a:gd name="connsiteY6" fmla="*/ 652462 h 169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1690687">
                  <a:moveTo>
                    <a:pt x="0" y="652462"/>
                  </a:moveTo>
                  <a:lnTo>
                    <a:pt x="428625" y="0"/>
                  </a:lnTo>
                  <a:lnTo>
                    <a:pt x="438150" y="381000"/>
                  </a:lnTo>
                  <a:lnTo>
                    <a:pt x="271462" y="642937"/>
                  </a:lnTo>
                  <a:cubicBezTo>
                    <a:pt x="269875" y="865187"/>
                    <a:pt x="268287" y="1087437"/>
                    <a:pt x="266700" y="1309687"/>
                  </a:cubicBezTo>
                  <a:lnTo>
                    <a:pt x="4762" y="1690687"/>
                  </a:lnTo>
                  <a:cubicBezTo>
                    <a:pt x="3175" y="1344612"/>
                    <a:pt x="1587" y="998537"/>
                    <a:pt x="0" y="65246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792497" y="5635949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876625" y="5530366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940379" y="5423328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020452" y="5303303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8113120" y="5181086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792497" y="5789828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792497" y="5943707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792497" y="6097586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792497" y="6251465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792497" y="6405344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910024" y="5681551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906474" y="5838484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902924" y="5995417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899374" y="6152350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895824" y="6309283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980065" y="5530366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046751" y="5421527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113437" y="5312688"/>
              <a:ext cx="92668" cy="1055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10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4" y="1175648"/>
            <a:ext cx="11696282" cy="5023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0" y="1243460"/>
            <a:ext cx="11696282" cy="5023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2" y="1175647"/>
            <a:ext cx="11696282" cy="5023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1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90057" y="231112"/>
            <a:ext cx="778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 smtClean="0"/>
              <a:t>What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we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done</a:t>
            </a:r>
            <a:r>
              <a:rPr lang="de-DE" sz="3600" b="1" dirty="0" smtClean="0"/>
              <a:t> ?</a:t>
            </a:r>
            <a:endParaRPr lang="en-US" sz="3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>
          <a:xfrm>
            <a:off x="6260123" y="1175647"/>
            <a:ext cx="5586883" cy="50235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820" y="1175647"/>
            <a:ext cx="5617032" cy="940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Analysis </a:t>
            </a:r>
            <a:r>
              <a:rPr lang="de-DE" sz="2400" b="1" dirty="0" err="1" smtClean="0">
                <a:solidFill>
                  <a:schemeClr val="tx1"/>
                </a:solidFill>
              </a:rPr>
              <a:t>of</a:t>
            </a:r>
            <a:r>
              <a:rPr lang="de-DE" sz="2400" b="1" dirty="0" smtClean="0">
                <a:solidFill>
                  <a:schemeClr val="tx1"/>
                </a:solidFill>
              </a:rPr>
              <a:t> Text </a:t>
            </a:r>
            <a:r>
              <a:rPr lang="de-DE" sz="2400" b="1" dirty="0" err="1" smtClean="0">
                <a:solidFill>
                  <a:schemeClr val="tx1"/>
                </a:solidFill>
              </a:rPr>
              <a:t>with</a:t>
            </a:r>
            <a:r>
              <a:rPr lang="de-DE" sz="2400" b="1" dirty="0" smtClean="0">
                <a:solidFill>
                  <a:schemeClr val="tx1"/>
                </a:solidFill>
              </a:rPr>
              <a:t> NLP </a:t>
            </a:r>
            <a:r>
              <a:rPr lang="de-DE" sz="2400" b="1" dirty="0" err="1" smtClean="0">
                <a:solidFill>
                  <a:schemeClr val="tx1"/>
                </a:solidFill>
              </a:rPr>
              <a:t>Methods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921" y="5237720"/>
            <a:ext cx="10544698" cy="9402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err="1" smtClean="0">
                <a:solidFill>
                  <a:schemeClr val="tx1"/>
                </a:solidFill>
              </a:rPr>
              <a:t>Let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humans</a:t>
            </a:r>
            <a:r>
              <a:rPr lang="de-DE" sz="2400" b="1" dirty="0" smtClean="0">
                <a:solidFill>
                  <a:schemeClr val="tx1"/>
                </a:solidFill>
              </a:rPr>
              <a:t> do </a:t>
            </a:r>
            <a:r>
              <a:rPr lang="de-DE" sz="2400" b="1" dirty="0" err="1" smtClean="0">
                <a:solidFill>
                  <a:schemeClr val="tx1"/>
                </a:solidFill>
              </a:rPr>
              <a:t>the</a:t>
            </a:r>
            <a:r>
              <a:rPr lang="de-DE" sz="2400" b="1" dirty="0" smtClean="0">
                <a:solidFill>
                  <a:schemeClr val="tx1"/>
                </a:solidFill>
              </a:rPr>
              <a:t> Analysis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0223" y="2243149"/>
            <a:ext cx="5607629" cy="2867299"/>
          </a:xfrm>
          <a:prstGeom prst="rect">
            <a:avLst/>
          </a:prstGeom>
          <a:solidFill>
            <a:srgbClr val="B779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 smtClean="0">
                <a:solidFill>
                  <a:schemeClr val="tx1"/>
                </a:solidFill>
              </a:rPr>
              <a:t>Analysis </a:t>
            </a:r>
            <a:r>
              <a:rPr lang="de-DE" sz="2400" b="1" dirty="0" err="1" smtClean="0">
                <a:solidFill>
                  <a:schemeClr val="tx1"/>
                </a:solidFill>
              </a:rPr>
              <a:t>based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only</a:t>
            </a:r>
            <a:r>
              <a:rPr lang="de-DE" sz="2400" b="1" dirty="0" smtClean="0">
                <a:solidFill>
                  <a:schemeClr val="tx1"/>
                </a:solidFill>
              </a:rPr>
              <a:t> on </a:t>
            </a:r>
            <a:r>
              <a:rPr lang="de-DE" sz="2400" b="1" dirty="0" err="1" smtClean="0">
                <a:solidFill>
                  <a:schemeClr val="tx1"/>
                </a:solidFill>
              </a:rPr>
              <a:t>image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information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4074" y="1191110"/>
            <a:ext cx="11696282" cy="5124659"/>
            <a:chOff x="150724" y="1175648"/>
            <a:chExt cx="11696282" cy="51246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24" y="1175648"/>
              <a:ext cx="11696282" cy="5023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24" y="1276736"/>
              <a:ext cx="11696282" cy="50235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24" y="1213900"/>
              <a:ext cx="11696282" cy="5023571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682153" y="210658"/>
            <a:ext cx="5009661" cy="3806450"/>
            <a:chOff x="6682153" y="210658"/>
            <a:chExt cx="5009661" cy="3806450"/>
          </a:xfrm>
        </p:grpSpPr>
        <p:sp>
          <p:nvSpPr>
            <p:cNvPr id="21" name="Rectangle 20"/>
            <p:cNvSpPr/>
            <p:nvPr/>
          </p:nvSpPr>
          <p:spPr>
            <a:xfrm>
              <a:off x="6682153" y="210658"/>
              <a:ext cx="5009661" cy="3806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32879" y="390769"/>
              <a:ext cx="4718259" cy="33996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4304" y="671869"/>
              <a:ext cx="4303172" cy="297723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1085698" y="887548"/>
              <a:ext cx="323557" cy="451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30973" y="376216"/>
              <a:ext cx="3093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b="1" dirty="0" smtClean="0"/>
                <a:t>Human </a:t>
              </a:r>
              <a:r>
                <a:rPr lang="de-DE" sz="1600" b="1" dirty="0" err="1" smtClean="0"/>
                <a:t>Similarity</a:t>
              </a:r>
              <a:r>
                <a:rPr lang="de-DE" sz="1600" b="1" dirty="0" smtClean="0"/>
                <a:t> </a:t>
              </a:r>
              <a:r>
                <a:rPr lang="de-DE" sz="1600" b="1" dirty="0" err="1" smtClean="0"/>
                <a:t>and</a:t>
              </a:r>
              <a:r>
                <a:rPr lang="de-DE" sz="1600" b="1" dirty="0" smtClean="0"/>
                <a:t> </a:t>
              </a:r>
              <a:r>
                <a:rPr lang="de-DE" sz="1600" b="1" dirty="0" err="1" smtClean="0"/>
                <a:t>Relatedness</a:t>
              </a:r>
              <a:endParaRPr lang="de-DE" sz="1600" b="1" dirty="0" smtClea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75543" y="1143667"/>
            <a:ext cx="7172570" cy="4593693"/>
            <a:chOff x="3175543" y="1143667"/>
            <a:chExt cx="7172570" cy="4593693"/>
          </a:xfrm>
        </p:grpSpPr>
        <p:grpSp>
          <p:nvGrpSpPr>
            <p:cNvPr id="6" name="Group 5"/>
            <p:cNvGrpSpPr/>
            <p:nvPr/>
          </p:nvGrpSpPr>
          <p:grpSpPr>
            <a:xfrm>
              <a:off x="3175543" y="3391876"/>
              <a:ext cx="2101851" cy="2345484"/>
              <a:chOff x="3175543" y="3391876"/>
              <a:chExt cx="2101851" cy="234548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175543" y="3391876"/>
                <a:ext cx="2101851" cy="2064379"/>
              </a:xfrm>
              <a:prstGeom prst="rect">
                <a:avLst/>
              </a:prstGeom>
              <a:solidFill>
                <a:srgbClr val="7030A0">
                  <a:alpha val="50196"/>
                </a:srgbClr>
              </a:solidFill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175543" y="5149552"/>
                <a:ext cx="2101851" cy="507670"/>
              </a:xfrm>
              <a:prstGeom prst="rect">
                <a:avLst/>
              </a:prstGeom>
              <a:solidFill>
                <a:srgbClr val="7030A0"/>
              </a:solidFill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175543" y="5091029"/>
                <a:ext cx="20345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smtClean="0">
                    <a:solidFill>
                      <a:srgbClr val="FFFF00"/>
                    </a:solidFill>
                  </a:rPr>
                  <a:t>Image-</a:t>
                </a:r>
                <a:r>
                  <a:rPr lang="de-DE" b="1" dirty="0" err="1" smtClean="0">
                    <a:solidFill>
                      <a:srgbClr val="FFFF00"/>
                    </a:solidFill>
                  </a:rPr>
                  <a:t>based</a:t>
                </a:r>
                <a:endParaRPr lang="de-DE" b="1" dirty="0">
                  <a:solidFill>
                    <a:srgbClr val="FFFF00"/>
                  </a:solidFill>
                </a:endParaRPr>
              </a:p>
              <a:p>
                <a:pPr algn="ctr"/>
                <a:r>
                  <a:rPr lang="de-DE" b="1" dirty="0" smtClean="0">
                    <a:solidFill>
                      <a:srgbClr val="FFFF00"/>
                    </a:solidFill>
                  </a:rPr>
                  <a:t>Relational </a:t>
                </a:r>
                <a:r>
                  <a:rPr lang="de-DE" b="1" dirty="0" err="1" smtClean="0">
                    <a:solidFill>
                      <a:srgbClr val="FFFF00"/>
                    </a:solidFill>
                  </a:rPr>
                  <a:t>Analyzes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7484741" y="1143667"/>
              <a:ext cx="905630" cy="2190764"/>
            </a:xfrm>
            <a:prstGeom prst="rect">
              <a:avLst/>
            </a:prstGeom>
            <a:noFill/>
            <a:ln w="57150">
              <a:solidFill>
                <a:srgbClr val="B77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442483" y="1339498"/>
              <a:ext cx="905630" cy="2002426"/>
            </a:xfrm>
            <a:prstGeom prst="rect">
              <a:avLst/>
            </a:prstGeom>
            <a:noFill/>
            <a:ln w="57150">
              <a:solidFill>
                <a:srgbClr val="B77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7172" y="887548"/>
            <a:ext cx="10972760" cy="2445046"/>
            <a:chOff x="227172" y="887548"/>
            <a:chExt cx="10972760" cy="2445046"/>
          </a:xfrm>
        </p:grpSpPr>
        <p:grpSp>
          <p:nvGrpSpPr>
            <p:cNvPr id="12" name="Group 11"/>
            <p:cNvGrpSpPr/>
            <p:nvPr/>
          </p:nvGrpSpPr>
          <p:grpSpPr>
            <a:xfrm>
              <a:off x="227172" y="887548"/>
              <a:ext cx="5050222" cy="1236080"/>
              <a:chOff x="227172" y="887548"/>
              <a:chExt cx="5050222" cy="123608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27172" y="887548"/>
                <a:ext cx="5050222" cy="1236080"/>
              </a:xfrm>
              <a:prstGeom prst="rect">
                <a:avLst/>
              </a:prstGeom>
              <a:solidFill>
                <a:srgbClr val="00B0F0">
                  <a:alpha val="50196"/>
                </a:srgbClr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302810" y="894199"/>
                <a:ext cx="3170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>
                    <a:solidFill>
                      <a:srgbClr val="FFFF00"/>
                    </a:solidFill>
                  </a:rPr>
                  <a:t>Text-</a:t>
                </a:r>
                <a:r>
                  <a:rPr lang="de-DE" b="1" dirty="0" err="1" smtClean="0">
                    <a:solidFill>
                      <a:srgbClr val="FFFF00"/>
                    </a:solidFill>
                  </a:rPr>
                  <a:t>based</a:t>
                </a:r>
                <a:r>
                  <a:rPr lang="de-DE" b="1" dirty="0" smtClean="0">
                    <a:solidFill>
                      <a:srgbClr val="FFFF00"/>
                    </a:solidFill>
                  </a:rPr>
                  <a:t> Relational </a:t>
                </a:r>
                <a:r>
                  <a:rPr lang="de-DE" b="1" dirty="0" err="1" smtClean="0">
                    <a:solidFill>
                      <a:srgbClr val="FFFF00"/>
                    </a:solidFill>
                  </a:rPr>
                  <a:t>Analyzes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8390371" y="1143667"/>
              <a:ext cx="820781" cy="2182520"/>
            </a:xfrm>
            <a:prstGeom prst="rect">
              <a:avLst/>
            </a:prstGeom>
            <a:noFill/>
            <a:ln w="5715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348114" y="1263531"/>
              <a:ext cx="851818" cy="2069063"/>
            </a:xfrm>
            <a:prstGeom prst="rect">
              <a:avLst/>
            </a:prstGeom>
            <a:noFill/>
            <a:ln w="57150"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89408" y="1641475"/>
            <a:ext cx="3107014" cy="5193282"/>
            <a:chOff x="8189408" y="1641475"/>
            <a:chExt cx="3107014" cy="5193282"/>
          </a:xfrm>
        </p:grpSpPr>
        <p:grpSp>
          <p:nvGrpSpPr>
            <p:cNvPr id="13" name="Group 12"/>
            <p:cNvGrpSpPr/>
            <p:nvPr/>
          </p:nvGrpSpPr>
          <p:grpSpPr>
            <a:xfrm>
              <a:off x="8189408" y="5321714"/>
              <a:ext cx="2220928" cy="1513043"/>
              <a:chOff x="8189408" y="5321714"/>
              <a:chExt cx="2220928" cy="1513043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8189408" y="5321714"/>
                <a:ext cx="2220928" cy="1506142"/>
              </a:xfrm>
              <a:prstGeom prst="rect">
                <a:avLst/>
              </a:prstGeom>
              <a:solidFill>
                <a:srgbClr val="00B050">
                  <a:alpha val="50196"/>
                </a:srgbClr>
              </a:solidFill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260220" y="6188426"/>
                <a:ext cx="20345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b="1" dirty="0" smtClean="0">
                    <a:solidFill>
                      <a:srgbClr val="FFFF00"/>
                    </a:solidFill>
                  </a:rPr>
                  <a:t>Human-</a:t>
                </a:r>
                <a:r>
                  <a:rPr lang="de-DE" b="1" dirty="0" err="1" smtClean="0">
                    <a:solidFill>
                      <a:srgbClr val="FFFF00"/>
                    </a:solidFill>
                  </a:rPr>
                  <a:t>based</a:t>
                </a:r>
                <a:endParaRPr lang="de-DE" b="1" dirty="0">
                  <a:solidFill>
                    <a:srgbClr val="FFFF00"/>
                  </a:solidFill>
                </a:endParaRPr>
              </a:p>
              <a:p>
                <a:pPr algn="ctr"/>
                <a:r>
                  <a:rPr lang="de-DE" b="1" dirty="0" smtClean="0">
                    <a:solidFill>
                      <a:srgbClr val="FFFF00"/>
                    </a:solidFill>
                  </a:rPr>
                  <a:t>Relational </a:t>
                </a:r>
                <a:r>
                  <a:rPr lang="de-DE" b="1" dirty="0" err="1" smtClean="0">
                    <a:solidFill>
                      <a:srgbClr val="FFFF00"/>
                    </a:solidFill>
                  </a:rPr>
                  <a:t>Analyzes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254660" y="1641475"/>
              <a:ext cx="45719" cy="1692331"/>
            </a:xfrm>
            <a:prstGeom prst="rect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1250703" y="1885316"/>
              <a:ext cx="45719" cy="1448954"/>
            </a:xfrm>
            <a:prstGeom prst="rect">
              <a:avLst/>
            </a:prstGeom>
            <a:solidFill>
              <a:srgbClr val="FF000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25342" y="32274"/>
            <a:ext cx="1714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err="1" smtClean="0"/>
              <a:t>Results</a:t>
            </a:r>
            <a:endParaRPr lang="de-DE" sz="4000" b="1" dirty="0"/>
          </a:p>
        </p:txBody>
      </p:sp>
    </p:spTree>
    <p:extLst>
      <p:ext uri="{BB962C8B-B14F-4D97-AF65-F5344CB8AC3E}">
        <p14:creationId xmlns:p14="http://schemas.microsoft.com/office/powerpoint/2010/main" val="90477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5133" y="983225"/>
            <a:ext cx="2949678" cy="2743051"/>
            <a:chOff x="285133" y="983225"/>
            <a:chExt cx="2949678" cy="2743051"/>
          </a:xfrm>
          <a:solidFill>
            <a:srgbClr val="00B050"/>
          </a:solidFill>
        </p:grpSpPr>
        <p:sp>
          <p:nvSpPr>
            <p:cNvPr id="4" name="Rectangle 3"/>
            <p:cNvSpPr/>
            <p:nvPr/>
          </p:nvSpPr>
          <p:spPr>
            <a:xfrm>
              <a:off x="285133" y="983225"/>
              <a:ext cx="2949678" cy="27430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076" y="2094834"/>
              <a:ext cx="1952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Recognition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34811" y="983225"/>
            <a:ext cx="2949678" cy="2743051"/>
            <a:chOff x="3234811" y="983225"/>
            <a:chExt cx="2949678" cy="2743051"/>
          </a:xfrm>
        </p:grpSpPr>
        <p:sp>
          <p:nvSpPr>
            <p:cNvPr id="7" name="Rectangle 6"/>
            <p:cNvSpPr/>
            <p:nvPr/>
          </p:nvSpPr>
          <p:spPr>
            <a:xfrm>
              <a:off x="3234811" y="983225"/>
              <a:ext cx="2949678" cy="274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54703" y="2094834"/>
              <a:ext cx="1709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Prediction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84488" y="983225"/>
            <a:ext cx="2949678" cy="2743051"/>
            <a:chOff x="6184488" y="983225"/>
            <a:chExt cx="2949678" cy="2743051"/>
          </a:xfrm>
        </p:grpSpPr>
        <p:sp>
          <p:nvSpPr>
            <p:cNvPr id="8" name="Rectangle 7"/>
            <p:cNvSpPr/>
            <p:nvPr/>
          </p:nvSpPr>
          <p:spPr>
            <a:xfrm>
              <a:off x="6184488" y="983225"/>
              <a:ext cx="2949678" cy="27430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4854" y="1977775"/>
              <a:ext cx="24689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Schematization</a:t>
              </a:r>
              <a:endParaRPr lang="de-DE" sz="2800" b="1" dirty="0" smtClean="0"/>
            </a:p>
            <a:p>
              <a:pPr algn="ctr"/>
              <a:r>
                <a:rPr lang="de-DE" sz="2000" b="1" dirty="0" smtClean="0"/>
                <a:t>(„Piaget“)</a:t>
              </a:r>
              <a:endParaRPr lang="en-US" sz="20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84488" y="3687248"/>
            <a:ext cx="2949678" cy="2743051"/>
            <a:chOff x="6184488" y="3687248"/>
            <a:chExt cx="2949678" cy="2743051"/>
          </a:xfrm>
        </p:grpSpPr>
        <p:sp>
          <p:nvSpPr>
            <p:cNvPr id="6" name="Rectangle 5"/>
            <p:cNvSpPr/>
            <p:nvPr/>
          </p:nvSpPr>
          <p:spPr>
            <a:xfrm>
              <a:off x="6184488" y="3687248"/>
              <a:ext cx="2949678" cy="274305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0706" y="4797162"/>
              <a:ext cx="183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err="1" smtClean="0"/>
                <a:t>Affordance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133" y="3687248"/>
            <a:ext cx="2949678" cy="2743051"/>
            <a:chOff x="285133" y="3687248"/>
            <a:chExt cx="2949678" cy="2743051"/>
          </a:xfrm>
        </p:grpSpPr>
        <p:sp>
          <p:nvSpPr>
            <p:cNvPr id="3" name="Rectangle 2"/>
            <p:cNvSpPr/>
            <p:nvPr/>
          </p:nvSpPr>
          <p:spPr>
            <a:xfrm>
              <a:off x="285133" y="3687248"/>
              <a:ext cx="2949678" cy="2743051"/>
            </a:xfrm>
            <a:prstGeom prst="rect">
              <a:avLst/>
            </a:prstGeom>
            <a:solidFill>
              <a:srgbClr val="B779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6568" y="4643274"/>
              <a:ext cx="22892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Interpretation</a:t>
              </a:r>
            </a:p>
            <a:p>
              <a:pPr algn="ctr"/>
              <a:r>
                <a:rPr lang="de-DE" sz="2000" b="1" dirty="0" smtClean="0"/>
                <a:t>(„multi-</a:t>
              </a:r>
              <a:r>
                <a:rPr lang="de-DE" sz="2000" b="1" dirty="0" err="1" smtClean="0"/>
                <a:t>uses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4811" y="3687248"/>
            <a:ext cx="2949678" cy="2743051"/>
            <a:chOff x="3234811" y="3687248"/>
            <a:chExt cx="2949678" cy="2743051"/>
          </a:xfrm>
        </p:grpSpPr>
        <p:sp>
          <p:nvSpPr>
            <p:cNvPr id="5" name="Rectangle 4"/>
            <p:cNvSpPr/>
            <p:nvPr/>
          </p:nvSpPr>
          <p:spPr>
            <a:xfrm>
              <a:off x="3234811" y="3687248"/>
              <a:ext cx="2949678" cy="27430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3783" y="4678569"/>
              <a:ext cx="2381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b="1" dirty="0" smtClean="0"/>
                <a:t>Understanding</a:t>
              </a:r>
            </a:p>
            <a:p>
              <a:pPr algn="ctr"/>
              <a:r>
                <a:rPr lang="de-DE" sz="2000" b="1" dirty="0" smtClean="0"/>
                <a:t>(„in </a:t>
              </a:r>
              <a:r>
                <a:rPr lang="de-DE" sz="2000" b="1" dirty="0" err="1" smtClean="0"/>
                <a:t>context</a:t>
              </a:r>
              <a:r>
                <a:rPr lang="de-DE" sz="2000" b="1" dirty="0" smtClean="0"/>
                <a:t>“)</a:t>
              </a:r>
              <a:endParaRPr lang="en-US" sz="20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134165" y="3721684"/>
            <a:ext cx="2802194" cy="2713208"/>
            <a:chOff x="9134165" y="3721684"/>
            <a:chExt cx="2802194" cy="2713208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9178658" y="3677191"/>
              <a:ext cx="2713208" cy="2802194"/>
            </a:xfrm>
            <a:prstGeom prst="triangle">
              <a:avLst/>
            </a:prstGeom>
            <a:solidFill>
              <a:srgbClr val="E44C4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20928" y="4678569"/>
              <a:ext cx="1588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err="1" smtClean="0"/>
                <a:t>Object</a:t>
              </a:r>
              <a:endParaRPr lang="en-US" sz="40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134165" y="974040"/>
            <a:ext cx="2802194" cy="2713208"/>
            <a:chOff x="9134165" y="974040"/>
            <a:chExt cx="2802194" cy="2713208"/>
          </a:xfrm>
        </p:grpSpPr>
        <p:sp>
          <p:nvSpPr>
            <p:cNvPr id="23" name="Isosceles Triangle 22"/>
            <p:cNvSpPr/>
            <p:nvPr/>
          </p:nvSpPr>
          <p:spPr>
            <a:xfrm rot="5400000">
              <a:off x="9178658" y="929547"/>
              <a:ext cx="2713208" cy="2802194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84548" y="1940228"/>
              <a:ext cx="15664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4000" b="1" dirty="0" smtClean="0"/>
                <a:t>Action</a:t>
              </a:r>
              <a:endParaRPr lang="en-US" sz="40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2986" y="158047"/>
            <a:ext cx="6657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i="1" dirty="0" err="1" smtClean="0"/>
              <a:t>Some</a:t>
            </a:r>
            <a:r>
              <a:rPr lang="de-DE" sz="3200" i="1" dirty="0" smtClean="0"/>
              <a:t> </a:t>
            </a:r>
            <a:r>
              <a:rPr lang="de-DE" sz="3200" i="1" dirty="0" err="1" smtClean="0"/>
              <a:t>Steps</a:t>
            </a:r>
            <a:r>
              <a:rPr lang="de-DE" sz="3200" i="1" dirty="0" smtClean="0"/>
              <a:t> in </a:t>
            </a:r>
            <a:r>
              <a:rPr lang="de-DE" sz="3200" i="1" dirty="0" err="1" smtClean="0"/>
              <a:t>Semantic</a:t>
            </a:r>
            <a:r>
              <a:rPr lang="de-DE" sz="3200" i="1" dirty="0" smtClean="0"/>
              <a:t> Understanding</a:t>
            </a:r>
            <a:endParaRPr lang="en-US" sz="3200" i="1" dirty="0"/>
          </a:p>
        </p:txBody>
      </p:sp>
      <p:sp>
        <p:nvSpPr>
          <p:cNvPr id="36" name="Rectangle 35"/>
          <p:cNvSpPr/>
          <p:nvPr/>
        </p:nvSpPr>
        <p:spPr>
          <a:xfrm>
            <a:off x="285133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34811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84488" y="978632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5133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34811" y="3687248"/>
            <a:ext cx="2949678" cy="2743051"/>
          </a:xfrm>
          <a:prstGeom prst="rect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9178658" y="3672598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5400000">
            <a:off x="9178658" y="924954"/>
            <a:ext cx="2713208" cy="2802194"/>
          </a:xfrm>
          <a:prstGeom prst="triangle">
            <a:avLst/>
          </a:prstGeom>
          <a:solidFill>
            <a:srgbClr val="33333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8919" y="563791"/>
            <a:ext cx="97222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6000" b="1" dirty="0" err="1" smtClean="0"/>
              <a:t>Analysing</a:t>
            </a:r>
            <a:r>
              <a:rPr lang="de-DE" sz="6000" b="1" dirty="0" smtClean="0"/>
              <a:t> Scene </a:t>
            </a:r>
            <a:r>
              <a:rPr lang="de-DE" sz="6000" b="1" dirty="0" err="1" smtClean="0"/>
              <a:t>Affordances</a:t>
            </a:r>
            <a:r>
              <a:rPr lang="de-DE" sz="6000" b="1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484" y="2225884"/>
            <a:ext cx="4506601" cy="44226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5481638" y="5538788"/>
            <a:ext cx="185737" cy="857250"/>
          </a:xfrm>
          <a:custGeom>
            <a:avLst/>
            <a:gdLst>
              <a:gd name="connsiteX0" fmla="*/ 0 w 185737"/>
              <a:gd name="connsiteY0" fmla="*/ 9525 h 857250"/>
              <a:gd name="connsiteX1" fmla="*/ 119062 w 185737"/>
              <a:gd name="connsiteY1" fmla="*/ 857250 h 857250"/>
              <a:gd name="connsiteX2" fmla="*/ 185737 w 185737"/>
              <a:gd name="connsiteY2" fmla="*/ 828675 h 857250"/>
              <a:gd name="connsiteX3" fmla="*/ 80962 w 185737"/>
              <a:gd name="connsiteY3" fmla="*/ 0 h 857250"/>
              <a:gd name="connsiteX4" fmla="*/ 0 w 185737"/>
              <a:gd name="connsiteY4" fmla="*/ 9525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" h="857250">
                <a:moveTo>
                  <a:pt x="0" y="9525"/>
                </a:moveTo>
                <a:lnTo>
                  <a:pt x="119062" y="857250"/>
                </a:lnTo>
                <a:lnTo>
                  <a:pt x="185737" y="828675"/>
                </a:lnTo>
                <a:lnTo>
                  <a:pt x="80962" y="0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557713" y="5710238"/>
            <a:ext cx="314325" cy="833437"/>
          </a:xfrm>
          <a:custGeom>
            <a:avLst/>
            <a:gdLst>
              <a:gd name="connsiteX0" fmla="*/ 0 w 314325"/>
              <a:gd name="connsiteY0" fmla="*/ 9525 h 833437"/>
              <a:gd name="connsiteX1" fmla="*/ 85725 w 314325"/>
              <a:gd name="connsiteY1" fmla="*/ 0 h 833437"/>
              <a:gd name="connsiteX2" fmla="*/ 314325 w 314325"/>
              <a:gd name="connsiteY2" fmla="*/ 819150 h 833437"/>
              <a:gd name="connsiteX3" fmla="*/ 266700 w 314325"/>
              <a:gd name="connsiteY3" fmla="*/ 833437 h 833437"/>
              <a:gd name="connsiteX4" fmla="*/ 0 w 314325"/>
              <a:gd name="connsiteY4" fmla="*/ 9525 h 83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325" h="833437">
                <a:moveTo>
                  <a:pt x="0" y="9525"/>
                </a:moveTo>
                <a:lnTo>
                  <a:pt x="85725" y="0"/>
                </a:lnTo>
                <a:lnTo>
                  <a:pt x="314325" y="819150"/>
                </a:lnTo>
                <a:lnTo>
                  <a:pt x="266700" y="833437"/>
                </a:lnTo>
                <a:lnTo>
                  <a:pt x="0" y="952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300538" y="2262188"/>
            <a:ext cx="3962400" cy="1933575"/>
          </a:xfrm>
          <a:custGeom>
            <a:avLst/>
            <a:gdLst>
              <a:gd name="connsiteX0" fmla="*/ 0 w 3962400"/>
              <a:gd name="connsiteY0" fmla="*/ 838200 h 1933575"/>
              <a:gd name="connsiteX1" fmla="*/ 614362 w 3962400"/>
              <a:gd name="connsiteY1" fmla="*/ 1619250 h 1933575"/>
              <a:gd name="connsiteX2" fmla="*/ 881062 w 3962400"/>
              <a:gd name="connsiteY2" fmla="*/ 1519237 h 1933575"/>
              <a:gd name="connsiteX3" fmla="*/ 676275 w 3962400"/>
              <a:gd name="connsiteY3" fmla="*/ 1219200 h 1933575"/>
              <a:gd name="connsiteX4" fmla="*/ 1519237 w 3962400"/>
              <a:gd name="connsiteY4" fmla="*/ 828675 h 1933575"/>
              <a:gd name="connsiteX5" fmla="*/ 2014537 w 3962400"/>
              <a:gd name="connsiteY5" fmla="*/ 1119187 h 1933575"/>
              <a:gd name="connsiteX6" fmla="*/ 1257300 w 3962400"/>
              <a:gd name="connsiteY6" fmla="*/ 1614487 h 1933575"/>
              <a:gd name="connsiteX7" fmla="*/ 1223962 w 3962400"/>
              <a:gd name="connsiteY7" fmla="*/ 1795462 h 1933575"/>
              <a:gd name="connsiteX8" fmla="*/ 1157287 w 3962400"/>
              <a:gd name="connsiteY8" fmla="*/ 1838325 h 1933575"/>
              <a:gd name="connsiteX9" fmla="*/ 1171575 w 3962400"/>
              <a:gd name="connsiteY9" fmla="*/ 1933575 h 1933575"/>
              <a:gd name="connsiteX10" fmla="*/ 3962400 w 3962400"/>
              <a:gd name="connsiteY10" fmla="*/ 295275 h 1933575"/>
              <a:gd name="connsiteX11" fmla="*/ 3262312 w 3962400"/>
              <a:gd name="connsiteY11" fmla="*/ 0 h 1933575"/>
              <a:gd name="connsiteX12" fmla="*/ 2319337 w 3962400"/>
              <a:gd name="connsiteY12" fmla="*/ 0 h 1933575"/>
              <a:gd name="connsiteX13" fmla="*/ 0 w 3962400"/>
              <a:gd name="connsiteY13" fmla="*/ 83820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62400" h="1933575">
                <a:moveTo>
                  <a:pt x="0" y="838200"/>
                </a:moveTo>
                <a:lnTo>
                  <a:pt x="614362" y="1619250"/>
                </a:lnTo>
                <a:lnTo>
                  <a:pt x="881062" y="1519237"/>
                </a:lnTo>
                <a:lnTo>
                  <a:pt x="676275" y="1219200"/>
                </a:lnTo>
                <a:lnTo>
                  <a:pt x="1519237" y="828675"/>
                </a:lnTo>
                <a:lnTo>
                  <a:pt x="2014537" y="1119187"/>
                </a:lnTo>
                <a:lnTo>
                  <a:pt x="1257300" y="1614487"/>
                </a:lnTo>
                <a:lnTo>
                  <a:pt x="1223962" y="1795462"/>
                </a:lnTo>
                <a:lnTo>
                  <a:pt x="1157287" y="1838325"/>
                </a:lnTo>
                <a:lnTo>
                  <a:pt x="1171575" y="1933575"/>
                </a:lnTo>
                <a:lnTo>
                  <a:pt x="3962400" y="295275"/>
                </a:lnTo>
                <a:lnTo>
                  <a:pt x="3262312" y="0"/>
                </a:lnTo>
                <a:lnTo>
                  <a:pt x="2319337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891088" y="2752725"/>
            <a:ext cx="1414462" cy="1114425"/>
            <a:chOff x="4891088" y="2752725"/>
            <a:chExt cx="1414462" cy="1114425"/>
          </a:xfrm>
        </p:grpSpPr>
        <p:sp>
          <p:nvSpPr>
            <p:cNvPr id="8" name="Freeform 7"/>
            <p:cNvSpPr/>
            <p:nvPr/>
          </p:nvSpPr>
          <p:spPr>
            <a:xfrm>
              <a:off x="4891088" y="2752725"/>
              <a:ext cx="1090612" cy="557213"/>
            </a:xfrm>
            <a:custGeom>
              <a:avLst/>
              <a:gdLst>
                <a:gd name="connsiteX0" fmla="*/ 0 w 1090612"/>
                <a:gd name="connsiteY0" fmla="*/ 271463 h 557213"/>
                <a:gd name="connsiteX1" fmla="*/ 328612 w 1090612"/>
                <a:gd name="connsiteY1" fmla="*/ 557213 h 557213"/>
                <a:gd name="connsiteX2" fmla="*/ 1090612 w 1090612"/>
                <a:gd name="connsiteY2" fmla="*/ 209550 h 557213"/>
                <a:gd name="connsiteX3" fmla="*/ 700087 w 1090612"/>
                <a:gd name="connsiteY3" fmla="*/ 0 h 557213"/>
                <a:gd name="connsiteX4" fmla="*/ 0 w 1090612"/>
                <a:gd name="connsiteY4" fmla="*/ 271463 h 55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612" h="557213">
                  <a:moveTo>
                    <a:pt x="0" y="271463"/>
                  </a:moveTo>
                  <a:lnTo>
                    <a:pt x="328612" y="557213"/>
                  </a:lnTo>
                  <a:lnTo>
                    <a:pt x="1090612" y="209550"/>
                  </a:lnTo>
                  <a:lnTo>
                    <a:pt x="700087" y="0"/>
                  </a:lnTo>
                  <a:lnTo>
                    <a:pt x="0" y="27146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4986338" y="3100388"/>
              <a:ext cx="1319212" cy="766762"/>
            </a:xfrm>
            <a:custGeom>
              <a:avLst/>
              <a:gdLst>
                <a:gd name="connsiteX0" fmla="*/ 0 w 1319212"/>
                <a:gd name="connsiteY0" fmla="*/ 371475 h 766762"/>
                <a:gd name="connsiteX1" fmla="*/ 823912 w 1319212"/>
                <a:gd name="connsiteY1" fmla="*/ 0 h 766762"/>
                <a:gd name="connsiteX2" fmla="*/ 1319212 w 1319212"/>
                <a:gd name="connsiteY2" fmla="*/ 295275 h 766762"/>
                <a:gd name="connsiteX3" fmla="*/ 571500 w 1319212"/>
                <a:gd name="connsiteY3" fmla="*/ 766762 h 766762"/>
                <a:gd name="connsiteX4" fmla="*/ 576262 w 1319212"/>
                <a:gd name="connsiteY4" fmla="*/ 633412 h 766762"/>
                <a:gd name="connsiteX5" fmla="*/ 533400 w 1319212"/>
                <a:gd name="connsiteY5" fmla="*/ 542925 h 766762"/>
                <a:gd name="connsiteX6" fmla="*/ 209550 w 1319212"/>
                <a:gd name="connsiteY6" fmla="*/ 690562 h 766762"/>
                <a:gd name="connsiteX7" fmla="*/ 0 w 1319212"/>
                <a:gd name="connsiteY7" fmla="*/ 371475 h 76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9212" h="766762">
                  <a:moveTo>
                    <a:pt x="0" y="371475"/>
                  </a:moveTo>
                  <a:lnTo>
                    <a:pt x="823912" y="0"/>
                  </a:lnTo>
                  <a:lnTo>
                    <a:pt x="1319212" y="295275"/>
                  </a:lnTo>
                  <a:lnTo>
                    <a:pt x="571500" y="766762"/>
                  </a:lnTo>
                  <a:lnTo>
                    <a:pt x="576262" y="633412"/>
                  </a:lnTo>
                  <a:lnTo>
                    <a:pt x="533400" y="542925"/>
                  </a:lnTo>
                  <a:lnTo>
                    <a:pt x="209550" y="690562"/>
                  </a:lnTo>
                  <a:lnTo>
                    <a:pt x="0" y="371475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>
            <a:off x="6772275" y="2252663"/>
            <a:ext cx="176213" cy="428625"/>
          </a:xfrm>
          <a:custGeom>
            <a:avLst/>
            <a:gdLst>
              <a:gd name="connsiteX0" fmla="*/ 33338 w 176213"/>
              <a:gd name="connsiteY0" fmla="*/ 0 h 428625"/>
              <a:gd name="connsiteX1" fmla="*/ 0 w 176213"/>
              <a:gd name="connsiteY1" fmla="*/ 395287 h 428625"/>
              <a:gd name="connsiteX2" fmla="*/ 104775 w 176213"/>
              <a:gd name="connsiteY2" fmla="*/ 428625 h 428625"/>
              <a:gd name="connsiteX3" fmla="*/ 166688 w 176213"/>
              <a:gd name="connsiteY3" fmla="*/ 376237 h 428625"/>
              <a:gd name="connsiteX4" fmla="*/ 176213 w 176213"/>
              <a:gd name="connsiteY4" fmla="*/ 0 h 428625"/>
              <a:gd name="connsiteX5" fmla="*/ 33338 w 176213"/>
              <a:gd name="connsiteY5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213" h="428625">
                <a:moveTo>
                  <a:pt x="33338" y="0"/>
                </a:moveTo>
                <a:lnTo>
                  <a:pt x="0" y="395287"/>
                </a:lnTo>
                <a:lnTo>
                  <a:pt x="104775" y="428625"/>
                </a:lnTo>
                <a:lnTo>
                  <a:pt x="166688" y="376237"/>
                </a:lnTo>
                <a:lnTo>
                  <a:pt x="176213" y="0"/>
                </a:lnTo>
                <a:lnTo>
                  <a:pt x="33338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81513" y="4305300"/>
            <a:ext cx="933450" cy="847725"/>
            <a:chOff x="4481513" y="4305300"/>
            <a:chExt cx="933450" cy="847725"/>
          </a:xfrm>
        </p:grpSpPr>
        <p:sp>
          <p:nvSpPr>
            <p:cNvPr id="13" name="Freeform 12"/>
            <p:cNvSpPr/>
            <p:nvPr/>
          </p:nvSpPr>
          <p:spPr>
            <a:xfrm>
              <a:off x="4481513" y="4586288"/>
              <a:ext cx="338137" cy="542925"/>
            </a:xfrm>
            <a:custGeom>
              <a:avLst/>
              <a:gdLst>
                <a:gd name="connsiteX0" fmla="*/ 0 w 338137"/>
                <a:gd name="connsiteY0" fmla="*/ 0 h 542925"/>
                <a:gd name="connsiteX1" fmla="*/ 4762 w 338137"/>
                <a:gd name="connsiteY1" fmla="*/ 457200 h 542925"/>
                <a:gd name="connsiteX2" fmla="*/ 42862 w 338137"/>
                <a:gd name="connsiteY2" fmla="*/ 542925 h 542925"/>
                <a:gd name="connsiteX3" fmla="*/ 338137 w 338137"/>
                <a:gd name="connsiteY3" fmla="*/ 195262 h 542925"/>
                <a:gd name="connsiteX4" fmla="*/ 0 w 338137"/>
                <a:gd name="connsiteY4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137" h="542925">
                  <a:moveTo>
                    <a:pt x="0" y="0"/>
                  </a:moveTo>
                  <a:cubicBezTo>
                    <a:pt x="1587" y="152400"/>
                    <a:pt x="3175" y="304800"/>
                    <a:pt x="4762" y="457200"/>
                  </a:cubicBezTo>
                  <a:lnTo>
                    <a:pt x="42862" y="542925"/>
                  </a:lnTo>
                  <a:lnTo>
                    <a:pt x="338137" y="195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533900" y="4333875"/>
              <a:ext cx="557213" cy="357188"/>
            </a:xfrm>
            <a:custGeom>
              <a:avLst/>
              <a:gdLst>
                <a:gd name="connsiteX0" fmla="*/ 0 w 557213"/>
                <a:gd name="connsiteY0" fmla="*/ 100013 h 357188"/>
                <a:gd name="connsiteX1" fmla="*/ 557213 w 557213"/>
                <a:gd name="connsiteY1" fmla="*/ 0 h 357188"/>
                <a:gd name="connsiteX2" fmla="*/ 338138 w 557213"/>
                <a:gd name="connsiteY2" fmla="*/ 357188 h 357188"/>
                <a:gd name="connsiteX3" fmla="*/ 0 w 557213"/>
                <a:gd name="connsiteY3" fmla="*/ 100013 h 35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3" h="357188">
                  <a:moveTo>
                    <a:pt x="0" y="100013"/>
                  </a:moveTo>
                  <a:lnTo>
                    <a:pt x="557213" y="0"/>
                  </a:lnTo>
                  <a:lnTo>
                    <a:pt x="338138" y="357188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4976813" y="4305300"/>
              <a:ext cx="438150" cy="695325"/>
            </a:xfrm>
            <a:custGeom>
              <a:avLst/>
              <a:gdLst>
                <a:gd name="connsiteX0" fmla="*/ 266700 w 438150"/>
                <a:gd name="connsiteY0" fmla="*/ 14288 h 695325"/>
                <a:gd name="connsiteX1" fmla="*/ 371475 w 438150"/>
                <a:gd name="connsiteY1" fmla="*/ 0 h 695325"/>
                <a:gd name="connsiteX2" fmla="*/ 438150 w 438150"/>
                <a:gd name="connsiteY2" fmla="*/ 695325 h 695325"/>
                <a:gd name="connsiteX3" fmla="*/ 0 w 438150"/>
                <a:gd name="connsiteY3" fmla="*/ 457200 h 695325"/>
                <a:gd name="connsiteX4" fmla="*/ 266700 w 438150"/>
                <a:gd name="connsiteY4" fmla="*/ 1428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0" h="695325">
                  <a:moveTo>
                    <a:pt x="266700" y="14288"/>
                  </a:moveTo>
                  <a:lnTo>
                    <a:pt x="371475" y="0"/>
                  </a:lnTo>
                  <a:lnTo>
                    <a:pt x="438150" y="695325"/>
                  </a:lnTo>
                  <a:lnTo>
                    <a:pt x="0" y="457200"/>
                  </a:lnTo>
                  <a:lnTo>
                    <a:pt x="266700" y="1428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4643438" y="4833938"/>
              <a:ext cx="642937" cy="319087"/>
            </a:xfrm>
            <a:custGeom>
              <a:avLst/>
              <a:gdLst>
                <a:gd name="connsiteX0" fmla="*/ 0 w 642937"/>
                <a:gd name="connsiteY0" fmla="*/ 319087 h 319087"/>
                <a:gd name="connsiteX1" fmla="*/ 247650 w 642937"/>
                <a:gd name="connsiteY1" fmla="*/ 0 h 319087"/>
                <a:gd name="connsiteX2" fmla="*/ 642937 w 642937"/>
                <a:gd name="connsiteY2" fmla="*/ 200025 h 319087"/>
                <a:gd name="connsiteX3" fmla="*/ 485775 w 642937"/>
                <a:gd name="connsiteY3" fmla="*/ 261937 h 319087"/>
                <a:gd name="connsiteX4" fmla="*/ 347662 w 642937"/>
                <a:gd name="connsiteY4" fmla="*/ 290512 h 319087"/>
                <a:gd name="connsiteX5" fmla="*/ 209550 w 642937"/>
                <a:gd name="connsiteY5" fmla="*/ 314325 h 319087"/>
                <a:gd name="connsiteX6" fmla="*/ 0 w 642937"/>
                <a:gd name="connsiteY6" fmla="*/ 319087 h 31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2937" h="319087">
                  <a:moveTo>
                    <a:pt x="0" y="319087"/>
                  </a:moveTo>
                  <a:lnTo>
                    <a:pt x="247650" y="0"/>
                  </a:lnTo>
                  <a:lnTo>
                    <a:pt x="642937" y="200025"/>
                  </a:lnTo>
                  <a:lnTo>
                    <a:pt x="485775" y="261937"/>
                  </a:lnTo>
                  <a:lnTo>
                    <a:pt x="347662" y="290512"/>
                  </a:lnTo>
                  <a:lnTo>
                    <a:pt x="209550" y="314325"/>
                  </a:lnTo>
                  <a:lnTo>
                    <a:pt x="0" y="319087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883186" y="2789831"/>
            <a:ext cx="11705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 smtClean="0"/>
              <a:t>„</a:t>
            </a:r>
            <a:r>
              <a:rPr lang="de-DE" sz="1100" dirty="0" err="1" smtClean="0"/>
              <a:t>Put</a:t>
            </a:r>
            <a:r>
              <a:rPr lang="de-DE" sz="1100" dirty="0" smtClean="0"/>
              <a:t> on“, „</a:t>
            </a:r>
            <a:r>
              <a:rPr lang="de-DE" sz="1100" dirty="0" err="1" smtClean="0"/>
              <a:t>sit</a:t>
            </a:r>
            <a:r>
              <a:rPr lang="de-DE" sz="1100" dirty="0" smtClean="0"/>
              <a:t> on“</a:t>
            </a:r>
          </a:p>
          <a:p>
            <a:pPr algn="ctr"/>
            <a:r>
              <a:rPr lang="de-DE" sz="1100" dirty="0" smtClean="0"/>
              <a:t>„</a:t>
            </a:r>
            <a:r>
              <a:rPr lang="de-DE" sz="1100" dirty="0" err="1" smtClean="0"/>
              <a:t>read</a:t>
            </a:r>
            <a:r>
              <a:rPr lang="de-DE" sz="1100" dirty="0" smtClean="0"/>
              <a:t>“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5082121" y="3228975"/>
            <a:ext cx="11705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 smtClean="0"/>
              <a:t>„</a:t>
            </a:r>
            <a:r>
              <a:rPr lang="de-DE" sz="1100" dirty="0" err="1" smtClean="0"/>
              <a:t>Put</a:t>
            </a:r>
            <a:r>
              <a:rPr lang="de-DE" sz="1100" dirty="0" smtClean="0"/>
              <a:t> on“, „</a:t>
            </a:r>
            <a:r>
              <a:rPr lang="de-DE" sz="1100" dirty="0" err="1" smtClean="0"/>
              <a:t>sit</a:t>
            </a:r>
            <a:r>
              <a:rPr lang="de-DE" sz="1100" dirty="0" smtClean="0"/>
              <a:t> on“</a:t>
            </a:r>
          </a:p>
          <a:p>
            <a:pPr algn="ctr"/>
            <a:r>
              <a:rPr lang="de-DE" sz="1100" dirty="0" smtClean="0"/>
              <a:t>„</a:t>
            </a:r>
            <a:r>
              <a:rPr lang="de-DE" sz="1100" dirty="0" err="1" smtClean="0"/>
              <a:t>read</a:t>
            </a:r>
            <a:r>
              <a:rPr lang="de-DE" sz="1100" dirty="0" smtClean="0"/>
              <a:t>“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9953" y="4605665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 smtClean="0"/>
              <a:t>„</a:t>
            </a:r>
            <a:r>
              <a:rPr lang="de-DE" sz="1100" dirty="0" err="1" smtClean="0"/>
              <a:t>Put</a:t>
            </a:r>
            <a:r>
              <a:rPr lang="de-DE" sz="1100" dirty="0" smtClean="0"/>
              <a:t> on“, „</a:t>
            </a:r>
            <a:r>
              <a:rPr lang="de-DE" sz="1100" dirty="0" err="1" smtClean="0"/>
              <a:t>sit</a:t>
            </a:r>
            <a:r>
              <a:rPr lang="de-DE" sz="1100" dirty="0" smtClean="0"/>
              <a:t> on“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97844" y="2322730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 smtClean="0"/>
              <a:t>„Drink </a:t>
            </a:r>
            <a:r>
              <a:rPr lang="de-DE" sz="1100" dirty="0" err="1" smtClean="0"/>
              <a:t>from</a:t>
            </a:r>
            <a:r>
              <a:rPr lang="de-DE" sz="1100" dirty="0" smtClean="0"/>
              <a:t>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68442" y="574390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 smtClean="0"/>
              <a:t>„</a:t>
            </a:r>
            <a:r>
              <a:rPr lang="de-DE" sz="1100" dirty="0" err="1" smtClean="0"/>
              <a:t>Grasp</a:t>
            </a:r>
            <a:r>
              <a:rPr lang="de-DE" sz="1100" dirty="0" smtClean="0"/>
              <a:t>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50581" y="6134428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 smtClean="0"/>
              <a:t>„</a:t>
            </a:r>
            <a:r>
              <a:rPr lang="de-DE" sz="1100" dirty="0" err="1" smtClean="0"/>
              <a:t>Grasp</a:t>
            </a:r>
            <a:r>
              <a:rPr lang="de-DE" sz="1100" dirty="0" smtClean="0"/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1877" y="5542181"/>
            <a:ext cx="806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FF0000"/>
                </a:solidFill>
              </a:rPr>
              <a:t>etc.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8949" y="2838778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00" dirty="0" smtClean="0"/>
              <a:t>„</a:t>
            </a:r>
            <a:r>
              <a:rPr lang="de-DE" sz="1100" dirty="0" err="1" smtClean="0"/>
              <a:t>Put</a:t>
            </a:r>
            <a:r>
              <a:rPr lang="de-DE" sz="1100" dirty="0" smtClean="0"/>
              <a:t> on“, „</a:t>
            </a:r>
            <a:r>
              <a:rPr lang="de-DE" sz="1100" dirty="0" err="1" smtClean="0"/>
              <a:t>sit</a:t>
            </a:r>
            <a:r>
              <a:rPr lang="de-DE" sz="1100" dirty="0" smtClean="0"/>
              <a:t> on“</a:t>
            </a:r>
          </a:p>
        </p:txBody>
      </p:sp>
    </p:spTree>
    <p:extLst>
      <p:ext uri="{BB962C8B-B14F-4D97-AF65-F5344CB8AC3E}">
        <p14:creationId xmlns:p14="http://schemas.microsoft.com/office/powerpoint/2010/main" val="110103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1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r="12"/>
          <a:stretch/>
        </p:blipFill>
        <p:spPr>
          <a:xfrm>
            <a:off x="1625504" y="2170051"/>
            <a:ext cx="9176402" cy="3025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0002" y="1264446"/>
            <a:ext cx="1295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Network</a:t>
            </a:r>
          </a:p>
          <a:p>
            <a:r>
              <a:rPr lang="de-DE" sz="2400" b="1" dirty="0" smtClean="0"/>
              <a:t>Training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389944" y="1399589"/>
            <a:ext cx="1678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Affordance</a:t>
            </a:r>
            <a:endParaRPr lang="de-DE" sz="2400" b="1" dirty="0" smtClean="0"/>
          </a:p>
          <a:p>
            <a:r>
              <a:rPr lang="de-DE" sz="2400" b="1" dirty="0" err="1" smtClean="0"/>
              <a:t>Assignment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77904" y="1559170"/>
            <a:ext cx="1961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Preprocessing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176617" y="1449111"/>
            <a:ext cx="1079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Testing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2799194" y="-82364"/>
            <a:ext cx="59214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de-DE" sz="4800" b="1" dirty="0" err="1">
                <a:solidFill>
                  <a:prstClr val="black"/>
                </a:solidFill>
              </a:rPr>
              <a:t>What</a:t>
            </a:r>
            <a:r>
              <a:rPr lang="de-DE" sz="4800" b="1" dirty="0">
                <a:solidFill>
                  <a:prstClr val="black"/>
                </a:solidFill>
              </a:rPr>
              <a:t> </a:t>
            </a:r>
            <a:r>
              <a:rPr lang="de-DE" sz="4800" b="1" dirty="0" err="1" smtClean="0">
                <a:solidFill>
                  <a:prstClr val="black"/>
                </a:solidFill>
              </a:rPr>
              <a:t>have</a:t>
            </a:r>
            <a:r>
              <a:rPr lang="de-DE" sz="4800" b="1" dirty="0" smtClean="0">
                <a:solidFill>
                  <a:prstClr val="black"/>
                </a:solidFill>
              </a:rPr>
              <a:t> </a:t>
            </a:r>
            <a:r>
              <a:rPr lang="de-DE" sz="4800" b="1" dirty="0" err="1" smtClean="0">
                <a:solidFill>
                  <a:prstClr val="black"/>
                </a:solidFill>
              </a:rPr>
              <a:t>we</a:t>
            </a:r>
            <a:r>
              <a:rPr lang="de-DE" sz="4800" b="1" dirty="0" smtClean="0">
                <a:solidFill>
                  <a:prstClr val="black"/>
                </a:solidFill>
              </a:rPr>
              <a:t> </a:t>
            </a:r>
            <a:r>
              <a:rPr lang="de-DE" sz="4800" b="1" dirty="0" err="1" smtClean="0">
                <a:solidFill>
                  <a:prstClr val="black"/>
                </a:solidFill>
              </a:rPr>
              <a:t>done</a:t>
            </a:r>
            <a:r>
              <a:rPr lang="de-DE" sz="4800" b="1" dirty="0" smtClean="0">
                <a:solidFill>
                  <a:prstClr val="black"/>
                </a:solidFill>
              </a:rPr>
              <a:t> </a:t>
            </a:r>
            <a:r>
              <a:rPr lang="de-DE" sz="4800" b="1" dirty="0">
                <a:solidFill>
                  <a:prstClr val="black"/>
                </a:solidFill>
              </a:rPr>
              <a:t>?</a:t>
            </a:r>
            <a:endParaRPr lang="en-US" sz="4800" b="1" dirty="0">
              <a:solidFill>
                <a:prstClr val="black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85372" y="3352800"/>
            <a:ext cx="3841116" cy="2655478"/>
            <a:chOff x="6085372" y="3352800"/>
            <a:chExt cx="3841116" cy="26554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445376">
              <a:off x="6085372" y="5158852"/>
              <a:ext cx="3841116" cy="849426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494585" y="3352800"/>
              <a:ext cx="1438030" cy="937846"/>
            </a:xfrm>
            <a:prstGeom prst="ellipse">
              <a:avLst/>
            </a:prstGeom>
            <a:noFill/>
            <a:ln w="76200">
              <a:solidFill>
                <a:srgbClr val="FF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2" idx="2"/>
            </p:cNvCxnSpPr>
            <p:nvPr/>
          </p:nvCxnSpPr>
          <p:spPr>
            <a:xfrm flipH="1">
              <a:off x="6213705" y="3821723"/>
              <a:ext cx="280880" cy="1977292"/>
            </a:xfrm>
            <a:prstGeom prst="line">
              <a:avLst/>
            </a:prstGeom>
            <a:noFill/>
            <a:ln w="76200">
              <a:solidFill>
                <a:srgbClr val="FF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932615" y="3821723"/>
              <a:ext cx="1547447" cy="844062"/>
            </a:xfrm>
            <a:prstGeom prst="line">
              <a:avLst/>
            </a:prstGeom>
            <a:noFill/>
            <a:ln w="76200">
              <a:solidFill>
                <a:srgbClr val="FF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5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9" r="49405"/>
          <a:stretch/>
        </p:blipFill>
        <p:spPr>
          <a:xfrm>
            <a:off x="6540360" y="1509914"/>
            <a:ext cx="4071815" cy="42547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145511" y="1249673"/>
            <a:ext cx="4511709" cy="5070739"/>
            <a:chOff x="218750" y="450324"/>
            <a:chExt cx="2008634" cy="30256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r="78539"/>
            <a:stretch/>
          </p:blipFill>
          <p:spPr>
            <a:xfrm>
              <a:off x="218750" y="450324"/>
              <a:ext cx="1969560" cy="302569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94522" y="1047262"/>
              <a:ext cx="132862" cy="192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09991" y="1048249"/>
            <a:ext cx="228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ADE20K Data Set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762264" y="94711"/>
            <a:ext cx="285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 smtClean="0"/>
              <a:t>Preprocessing</a:t>
            </a:r>
            <a:endParaRPr lang="en-US" sz="2400" b="1" dirty="0"/>
          </a:p>
        </p:txBody>
      </p:sp>
      <p:sp>
        <p:nvSpPr>
          <p:cNvPr id="11" name="Left-Right Arrow 10"/>
          <p:cNvSpPr/>
          <p:nvPr/>
        </p:nvSpPr>
        <p:spPr>
          <a:xfrm>
            <a:off x="5508005" y="2073040"/>
            <a:ext cx="841394" cy="3617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5494847" y="3604172"/>
            <a:ext cx="841394" cy="3617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5538730" y="4966315"/>
            <a:ext cx="841394" cy="3617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603" y="1655747"/>
            <a:ext cx="4475478" cy="3539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90368" y="1557496"/>
            <a:ext cx="5020152" cy="3894186"/>
            <a:chOff x="3370221" y="2863315"/>
            <a:chExt cx="3496826" cy="30256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-1" r="64197"/>
            <a:stretch/>
          </p:blipFill>
          <p:spPr>
            <a:xfrm>
              <a:off x="3370221" y="2863315"/>
              <a:ext cx="3285811" cy="302569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325626" y="2863315"/>
              <a:ext cx="1541421" cy="1095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15537" y="4733983"/>
              <a:ext cx="574349" cy="1095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92182" y="232711"/>
            <a:ext cx="5302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 smtClean="0"/>
              <a:t>Affordance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Assignment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 rot="20064481">
            <a:off x="7465065" y="5564926"/>
            <a:ext cx="375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look-up</a:t>
            </a:r>
            <a:r>
              <a:rPr lang="de-DE" dirty="0" smtClean="0"/>
              <a:t>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few</a:t>
            </a:r>
            <a:r>
              <a:rPr lang="de-DE" dirty="0" smtClean="0"/>
              <a:t> 100 </a:t>
            </a:r>
            <a:r>
              <a:rPr lang="de-DE" dirty="0" err="1" smtClean="0"/>
              <a:t>entries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90368" y="3165231"/>
            <a:ext cx="2887329" cy="924448"/>
          </a:xfrm>
          <a:prstGeom prst="ellipse">
            <a:avLst/>
          </a:prstGeom>
          <a:solidFill>
            <a:srgbClr val="5B9BD5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0279" y="4163916"/>
            <a:ext cx="2887329" cy="924448"/>
          </a:xfrm>
          <a:prstGeom prst="ellipse">
            <a:avLst/>
          </a:prstGeom>
          <a:solidFill>
            <a:srgbClr val="5B9BD5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85164" y="3239468"/>
            <a:ext cx="1082696" cy="1734466"/>
          </a:xfrm>
          <a:prstGeom prst="ellipse">
            <a:avLst/>
          </a:prstGeom>
          <a:solidFill>
            <a:srgbClr val="5B9BD5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>
            <a:off x="4454239" y="4163916"/>
            <a:ext cx="2069960" cy="6090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17760" y="1121091"/>
            <a:ext cx="210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15 </a:t>
            </a:r>
            <a:r>
              <a:rPr lang="de-DE" sz="2400" b="1" dirty="0" err="1" smtClean="0"/>
              <a:t>Affordances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9419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838450" y="557353"/>
            <a:ext cx="7036986" cy="3587175"/>
            <a:chOff x="2520380" y="1408851"/>
            <a:chExt cx="6326635" cy="30256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33276"/>
            <a:stretch/>
          </p:blipFill>
          <p:spPr>
            <a:xfrm>
              <a:off x="2520380" y="1408851"/>
              <a:ext cx="6123435" cy="302569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502769" y="1408851"/>
              <a:ext cx="1344246" cy="1295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408265" y="0"/>
            <a:ext cx="542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smtClean="0"/>
              <a:t>Network Training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875436" y="3938890"/>
            <a:ext cx="1924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measured</a:t>
            </a:r>
            <a:endParaRPr lang="de-DE" dirty="0"/>
          </a:p>
          <a:p>
            <a:r>
              <a:rPr lang="de-DE" dirty="0" err="1" smtClean="0"/>
              <a:t>Affordance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05796" y="4054466"/>
            <a:ext cx="1217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Expected</a:t>
            </a:r>
            <a:endParaRPr lang="de-DE" dirty="0"/>
          </a:p>
          <a:p>
            <a:r>
              <a:rPr lang="de-DE" dirty="0" err="1" smtClean="0"/>
              <a:t>Affordance</a:t>
            </a:r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     (GT)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686314" y="33528"/>
            <a:ext cx="1411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GT=</a:t>
            </a:r>
            <a:r>
              <a:rPr lang="de-DE" sz="1400" dirty="0" err="1" smtClean="0"/>
              <a:t>ground</a:t>
            </a:r>
            <a:r>
              <a:rPr lang="de-DE" sz="1400" dirty="0" smtClean="0"/>
              <a:t> </a:t>
            </a:r>
            <a:r>
              <a:rPr lang="de-DE" sz="1400" dirty="0" err="1" smtClean="0"/>
              <a:t>truth</a:t>
            </a:r>
            <a:endParaRPr lang="en-US" sz="1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80787" y="5153114"/>
            <a:ext cx="10010943" cy="1147541"/>
            <a:chOff x="80787" y="5313886"/>
            <a:chExt cx="10010943" cy="114754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528" y="5313886"/>
              <a:ext cx="7211202" cy="106930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0787" y="5452841"/>
              <a:ext cx="2799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/>
                <a:t>Error (</a:t>
              </a:r>
              <a:r>
                <a:rPr lang="de-DE" sz="2400" b="1" dirty="0" err="1" smtClean="0"/>
                <a:t>for</a:t>
              </a:r>
              <a:r>
                <a:rPr lang="de-DE" sz="2400" b="1" dirty="0" smtClean="0"/>
                <a:t> </a:t>
              </a:r>
              <a:r>
                <a:rPr lang="de-DE" sz="2400" b="1" dirty="0" err="1" smtClean="0"/>
                <a:t>backprop</a:t>
              </a:r>
              <a:r>
                <a:rPr lang="de-DE" sz="2400" b="1" dirty="0" smtClean="0"/>
                <a:t>):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31536" y="6177426"/>
              <a:ext cx="911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/>
                <a:t>Norm. Fact.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21039" y="6177426"/>
              <a:ext cx="589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/>
                <a:t>All </a:t>
              </a:r>
              <a:r>
                <a:rPr lang="de-DE" sz="1200" dirty="0" err="1" smtClean="0"/>
                <a:t>Aff</a:t>
              </a:r>
              <a:r>
                <a:rPr lang="de-DE" sz="1200" dirty="0" smtClean="0"/>
                <a:t>.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51519" y="6184428"/>
              <a:ext cx="732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/>
                <a:t>All Pixels</a:t>
              </a:r>
              <a:endParaRPr lang="en-US" sz="1200" dirty="0"/>
            </a:p>
          </p:txBody>
        </p:sp>
      </p:grpSp>
      <p:sp>
        <p:nvSpPr>
          <p:cNvPr id="19" name="Left-Right Arrow 18"/>
          <p:cNvSpPr/>
          <p:nvPr/>
        </p:nvSpPr>
        <p:spPr>
          <a:xfrm rot="3345964">
            <a:off x="7561318" y="4606324"/>
            <a:ext cx="1637881" cy="1251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-Right Arrow 19"/>
          <p:cNvSpPr/>
          <p:nvPr/>
        </p:nvSpPr>
        <p:spPr>
          <a:xfrm rot="7443513">
            <a:off x="9239944" y="4819047"/>
            <a:ext cx="899882" cy="1603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 rot="4156420">
            <a:off x="6211818" y="3982426"/>
            <a:ext cx="2617064" cy="126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46094" y="4319846"/>
            <a:ext cx="4058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 err="1" smtClean="0"/>
              <a:t>Mask</a:t>
            </a:r>
            <a:endParaRPr lang="de-DE" dirty="0" smtClean="0"/>
          </a:p>
          <a:p>
            <a:pPr algn="r"/>
            <a:r>
              <a:rPr lang="de-DE" dirty="0" err="1"/>
              <a:t>Affordances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i="1" dirty="0" err="1"/>
              <a:t>any</a:t>
            </a:r>
            <a:r>
              <a:rPr lang="de-DE" i="1" dirty="0"/>
              <a:t> </a:t>
            </a:r>
            <a:r>
              <a:rPr lang="de-DE" i="1" dirty="0" err="1"/>
              <a:t>kind</a:t>
            </a:r>
            <a:r>
              <a:rPr lang="de-DE" i="1" dirty="0"/>
              <a:t> </a:t>
            </a:r>
            <a:r>
              <a:rPr lang="de-DE" dirty="0" err="1"/>
              <a:t>exist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therein</a:t>
            </a:r>
            <a:endParaRPr lang="en-US" dirty="0"/>
          </a:p>
          <a:p>
            <a:pPr algn="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40782" y="6046501"/>
            <a:ext cx="803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Binary </a:t>
            </a:r>
            <a:r>
              <a:rPr lang="de-DE" dirty="0" err="1" smtClean="0"/>
              <a:t>Entropy</a:t>
            </a:r>
            <a:r>
              <a:rPr lang="de-DE" dirty="0" smtClean="0"/>
              <a:t>:</a:t>
            </a:r>
          </a:p>
          <a:p>
            <a:pPr algn="r"/>
            <a:r>
              <a:rPr lang="de-DE" dirty="0" err="1" smtClean="0"/>
              <a:t>Calculated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probabilities</a:t>
            </a:r>
            <a:r>
              <a:rPr lang="de-DE" dirty="0" smtClean="0"/>
              <a:t> </a:t>
            </a:r>
            <a:r>
              <a:rPr lang="de-DE" b="1" dirty="0" smtClean="0"/>
              <a:t>p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: „</a:t>
            </a:r>
            <a:r>
              <a:rPr lang="de-DE" dirty="0" err="1" smtClean="0"/>
              <a:t>Does</a:t>
            </a:r>
            <a:r>
              <a:rPr lang="de-DE" dirty="0" smtClean="0"/>
              <a:t> an </a:t>
            </a:r>
            <a:r>
              <a:rPr lang="de-DE" dirty="0" err="1" smtClean="0"/>
              <a:t>affordance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r>
              <a:rPr lang="de-DE" dirty="0" smtClean="0"/>
              <a:t> hold?“</a:t>
            </a:r>
            <a:endParaRPr lang="en-US" dirty="0"/>
          </a:p>
        </p:txBody>
      </p:sp>
      <p:sp>
        <p:nvSpPr>
          <p:cNvPr id="32" name="Left-Right Arrow 31"/>
          <p:cNvSpPr/>
          <p:nvPr/>
        </p:nvSpPr>
        <p:spPr>
          <a:xfrm rot="3718837">
            <a:off x="8373027" y="5888101"/>
            <a:ext cx="466503" cy="826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0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19" grpId="0" animBg="1"/>
      <p:bldP spid="20" grpId="0" animBg="1"/>
      <p:bldP spid="21" grpId="0" animBg="1"/>
      <p:bldP spid="25" grpId="0"/>
      <p:bldP spid="31" grpId="0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7077</TotalTime>
  <Words>6021</Words>
  <Application>Microsoft Office PowerPoint</Application>
  <PresentationFormat>Widescreen</PresentationFormat>
  <Paragraphs>2161</Paragraphs>
  <Slides>123</Slides>
  <Notes>10</Notes>
  <HiddenSlides>8</HiddenSlides>
  <MMClips>11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3" baseType="lpstr">
      <vt:lpstr>SimSun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PHOTO-PAINT</vt:lpstr>
      <vt:lpstr>Towards improved Scene and Action Understanding</vt:lpstr>
      <vt:lpstr>PowerPoint Presentation</vt:lpstr>
      <vt:lpstr>PowerPoint Presentation</vt:lpstr>
      <vt:lpstr>PowerPoint Presentation</vt:lpstr>
      <vt:lpstr>Our Action-Understanding (does not require objects)</vt:lpstr>
      <vt:lpstr>PowerPoint Presentation</vt:lpstr>
      <vt:lpstr>PowerPoint Presentation</vt:lpstr>
      <vt:lpstr>Algorithm – Semantic Event Chain (SEC)</vt:lpstr>
      <vt:lpstr>(Dis-)Similarity of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Object Signatures</vt:lpstr>
      <vt:lpstr>Getting Parts from Vision</vt:lpstr>
      <vt:lpstr>PowerPoint Presentation</vt:lpstr>
      <vt:lpstr>First things first: How to get meaningful (for a human!) object parts from images?</vt:lpstr>
      <vt:lpstr>Convex-Concave Surface Transitions</vt:lpstr>
      <vt:lpstr>Results</vt:lpstr>
      <vt:lpstr>Psychophysical Evidences</vt:lpstr>
      <vt:lpstr>To what degree is the human “object concept” driven by convex-concave transitions</vt:lpstr>
      <vt:lpstr>Polycubes – A “nonsense” System for Doing Psychophysics</vt:lpstr>
      <vt:lpstr>The evidence</vt:lpstr>
      <vt:lpstr>Human can “name” these parts: A cognitive link?</vt:lpstr>
      <vt:lpstr>Human can “name” these parts: A cognitive link?</vt:lpstr>
      <vt:lpstr>Compare this to color-based segmentation!</vt:lpstr>
      <vt:lpstr>Making Object Signatures</vt:lpstr>
      <vt:lpstr>Annotated Part Connectivity Graph</vt:lpstr>
      <vt:lpstr>Object Signatures</vt:lpstr>
      <vt:lpstr>PowerPoint Presentation</vt:lpstr>
      <vt:lpstr>PowerPoint Presentation</vt:lpstr>
      <vt:lpstr>PowerPoint Presentation</vt:lpstr>
      <vt:lpstr>This way we get (human-meaningful) syntactical elements</vt:lpstr>
      <vt:lpstr>PowerPoint Presentation</vt:lpstr>
      <vt:lpstr>PowerPoint Presentation</vt:lpstr>
      <vt:lpstr>PowerPoint Presentation</vt:lpstr>
      <vt:lpstr>Learning Part Meanings</vt:lpstr>
      <vt:lpstr>Why Primary Tools ? – The “Monkey-Man” Perspective</vt:lpstr>
      <vt:lpstr>PowerPoint Presentation</vt:lpstr>
      <vt:lpstr>PowerPoint Presentation</vt:lpstr>
      <vt:lpstr>PowerPoint Presentation</vt:lpstr>
      <vt:lpstr>Why Primary Tools ? – The “Monkey-Man” Perspective</vt:lpstr>
      <vt:lpstr>PowerPoint Presentation</vt:lpstr>
      <vt:lpstr>PowerPoint Presentation</vt:lpstr>
      <vt:lpstr>PowerPoint Presentation</vt:lpstr>
      <vt:lpstr>PowerPoint Presentation</vt:lpstr>
      <vt:lpstr>Understanding New Objects</vt:lpstr>
      <vt:lpstr>PowerPoint Presentation</vt:lpstr>
      <vt:lpstr>Part-based affordance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 – Similarity Measure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Signatures</vt:lpstr>
      <vt:lpstr>PowerPoint Presentation</vt:lpstr>
      <vt:lpstr>PowerPoint Presentation</vt:lpstr>
      <vt:lpstr>PowerPoint Presentation</vt:lpstr>
      <vt:lpstr>PowerPoint Presentation</vt:lpstr>
    </vt:vector>
  </TitlesOfParts>
  <Company>Uni Goettingen, Drittes Physikalisches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 Context:  Understanding the Affordances of Scenes</dc:title>
  <dc:creator>Florentin Wörgötter</dc:creator>
  <cp:lastModifiedBy>Florentin Wörgötter</cp:lastModifiedBy>
  <cp:revision>181</cp:revision>
  <dcterms:created xsi:type="dcterms:W3CDTF">2017-05-02T12:26:33Z</dcterms:created>
  <dcterms:modified xsi:type="dcterms:W3CDTF">2018-01-21T08:08:00Z</dcterms:modified>
</cp:coreProperties>
</file>